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56"/>
  </p:notesMasterIdLst>
  <p:sldIdLst>
    <p:sldId id="277" r:id="rId2"/>
    <p:sldId id="310" r:id="rId3"/>
    <p:sldId id="273" r:id="rId4"/>
    <p:sldId id="318" r:id="rId5"/>
    <p:sldId id="319" r:id="rId6"/>
    <p:sldId id="313" r:id="rId7"/>
    <p:sldId id="320" r:id="rId8"/>
    <p:sldId id="316" r:id="rId9"/>
    <p:sldId id="322" r:id="rId10"/>
    <p:sldId id="278" r:id="rId11"/>
    <p:sldId id="279" r:id="rId12"/>
    <p:sldId id="280" r:id="rId13"/>
    <p:sldId id="281" r:id="rId14"/>
    <p:sldId id="286" r:id="rId15"/>
    <p:sldId id="287" r:id="rId16"/>
    <p:sldId id="288" r:id="rId17"/>
    <p:sldId id="289" r:id="rId18"/>
    <p:sldId id="290" r:id="rId19"/>
    <p:sldId id="291" r:id="rId20"/>
    <p:sldId id="292" r:id="rId21"/>
    <p:sldId id="296" r:id="rId22"/>
    <p:sldId id="282" r:id="rId23"/>
    <p:sldId id="284" r:id="rId24"/>
    <p:sldId id="297" r:id="rId25"/>
    <p:sldId id="298" r:id="rId26"/>
    <p:sldId id="299" r:id="rId27"/>
    <p:sldId id="283" r:id="rId28"/>
    <p:sldId id="300" r:id="rId29"/>
    <p:sldId id="285" r:id="rId30"/>
    <p:sldId id="304" r:id="rId31"/>
    <p:sldId id="303" r:id="rId32"/>
    <p:sldId id="305" r:id="rId33"/>
    <p:sldId id="302" r:id="rId34"/>
    <p:sldId id="306" r:id="rId35"/>
    <p:sldId id="308" r:id="rId36"/>
    <p:sldId id="307" r:id="rId37"/>
    <p:sldId id="328" r:id="rId38"/>
    <p:sldId id="324" r:id="rId39"/>
    <p:sldId id="325" r:id="rId40"/>
    <p:sldId id="326" r:id="rId41"/>
    <p:sldId id="327" r:id="rId42"/>
    <p:sldId id="331" r:id="rId43"/>
    <p:sldId id="333" r:id="rId44"/>
    <p:sldId id="335" r:id="rId45"/>
    <p:sldId id="334" r:id="rId46"/>
    <p:sldId id="329" r:id="rId47"/>
    <p:sldId id="270" r:id="rId48"/>
    <p:sldId id="271" r:id="rId49"/>
    <p:sldId id="275" r:id="rId50"/>
    <p:sldId id="268" r:id="rId51"/>
    <p:sldId id="269" r:id="rId52"/>
    <p:sldId id="276" r:id="rId53"/>
    <p:sldId id="311" r:id="rId54"/>
    <p:sldId id="330" r:id="rId5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39">
          <p15:clr>
            <a:srgbClr val="000000"/>
          </p15:clr>
        </p15:guide>
        <p15:guide id="2" pos="5653">
          <p15:clr>
            <a:srgbClr val="000000"/>
          </p15:clr>
        </p15:guide>
        <p15:guide id="3" pos="117">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a:srgbClr val="FFB3B3"/>
    <a:srgbClr val="BEC8E5"/>
    <a:srgbClr val="435DA5"/>
    <a:srgbClr val="8C9ED0"/>
    <a:srgbClr val="D9C069"/>
    <a:srgbClr val="EFE4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A221E2-46D9-485C-A1BC-968A008FC996}">
  <a:tblStyle styleId="{1AA221E2-46D9-485C-A1BC-968A008FC99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74" autoAdjust="0"/>
  </p:normalViewPr>
  <p:slideViewPr>
    <p:cSldViewPr snapToGrid="0">
      <p:cViewPr varScale="1">
        <p:scale>
          <a:sx n="79" d="100"/>
          <a:sy n="79" d="100"/>
        </p:scale>
        <p:origin x="606" y="90"/>
      </p:cViewPr>
      <p:guideLst>
        <p:guide orient="horz" pos="3939"/>
        <p:guide pos="5653"/>
        <p:guide pos="1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Shape 7"/>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‹Nr.›</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ink.springer.com/article/10.1007/s00426-002-0089-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nk.springer.com/content/pdf/10.1007/3-540-33020-8_6.pdf"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ink.springer.com/content/pdf/10.1007/3-540-33020-8_6.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ciencedirect.com/science/article/pii/S088520061730220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nlinelibrary.wiley.com/doi/full/10.1002/hbm.1008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1</a:t>
            </a:fld>
            <a:endParaRPr lang="en-US"/>
          </a:p>
        </p:txBody>
      </p:sp>
    </p:spTree>
    <p:extLst>
      <p:ext uri="{BB962C8B-B14F-4D97-AF65-F5344CB8AC3E}">
        <p14:creationId xmlns:p14="http://schemas.microsoft.com/office/powerpoint/2010/main" val="359070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lienbildplatzhalter 1">
            <a:extLst>
              <a:ext uri="{FF2B5EF4-FFF2-40B4-BE49-F238E27FC236}">
                <a16:creationId xmlns:a16="http://schemas.microsoft.com/office/drawing/2014/main" id="{F436FDB0-F654-4BBA-8653-7BF734AC42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96BEF2BF-A5B4-4CAD-9770-9E9CEFC39F6C}"/>
              </a:ext>
            </a:extLst>
          </p:cNvPr>
          <p:cNvSpPr>
            <a:spLocks noGrp="1"/>
          </p:cNvSpPr>
          <p:nvPr>
            <p:ph type="body" idx="1"/>
          </p:nvPr>
        </p:nvSpPr>
        <p:spPr/>
        <p:txBody>
          <a:bodyPr/>
          <a:lstStyle/>
          <a:p>
            <a:pPr marL="171450" indent="-171450">
              <a:buFont typeface="Arial" panose="020B0604020202020204" pitchFamily="34" charset="0"/>
              <a:buChar char="•"/>
              <a:defRPr/>
            </a:pPr>
            <a:r>
              <a:rPr lang="de-DE" b="1" i="1" dirty="0"/>
              <a:t>fokussierte Aufmerksamkeit: </a:t>
            </a:r>
            <a:r>
              <a:rPr lang="de-DE" dirty="0"/>
              <a:t>Wort identifizieren (4-5 Buchstaben)</a:t>
            </a:r>
          </a:p>
          <a:p>
            <a:pPr marL="171450" indent="-171450">
              <a:buFont typeface="Arial" panose="020B0604020202020204" pitchFamily="34" charset="0"/>
              <a:buChar char="•"/>
              <a:defRPr/>
            </a:pPr>
            <a:r>
              <a:rPr lang="de-DE" b="1" i="1" dirty="0"/>
              <a:t>Geteilte Aufmerksamkeit: </a:t>
            </a:r>
            <a:r>
              <a:rPr lang="de-DE" dirty="0"/>
              <a:t> manche Durchgänge Wort identifizieren in anderen. Farbe erkennen (durch Tastendruck antworten). Wort erscheint auf schwarzem Hintergrund (400ms). danach leerer Bildschirm 200ms. Antwort Aufforderung 1700ms.</a:t>
            </a:r>
          </a:p>
          <a:p>
            <a:pPr marL="171450" indent="-171450">
              <a:buFont typeface="Arial" panose="020B0604020202020204" pitchFamily="34" charset="0"/>
              <a:buChar char="•"/>
              <a:defRPr/>
            </a:pPr>
            <a:br>
              <a:rPr lang="de-DE" dirty="0"/>
            </a:br>
            <a:r>
              <a:rPr lang="de-DE" dirty="0"/>
              <a:t>Aufmerksamkeit wurde (immer) in Kombination mit anderen Komponenten getestet (Müdigkeit, Arbeitsgedächtnis,)</a:t>
            </a:r>
          </a:p>
          <a:p>
            <a:pPr marL="171450" indent="-171450">
              <a:buFont typeface="Arial" panose="020B0604020202020204" pitchFamily="34" charset="0"/>
              <a:buChar char="•"/>
              <a:defRPr/>
            </a:pPr>
            <a:br>
              <a:rPr lang="de-DE" dirty="0"/>
            </a:br>
            <a:endParaRPr lang="de-DE" dirty="0"/>
          </a:p>
          <a:p>
            <a:pPr marL="171450" indent="-171450">
              <a:buFont typeface="Arial" panose="020B0604020202020204" pitchFamily="34" charset="0"/>
              <a:buChar char="•"/>
              <a:defRPr/>
            </a:pPr>
            <a:r>
              <a:rPr lang="de-DE" dirty="0"/>
              <a:t>Abschluss: wir haben uns noch an weiteren Studien orientiert die auch dazu beigetragen haben wie wir unserer Testverfahren entwickelt haben</a:t>
            </a:r>
          </a:p>
          <a:p>
            <a:pPr marL="171450" indent="-171450">
              <a:buFont typeface="Arial" panose="020B0604020202020204" pitchFamily="34" charset="0"/>
              <a:buChar char="•"/>
              <a:defRPr/>
            </a:pPr>
            <a:endParaRPr lang="de-DE" dirty="0"/>
          </a:p>
          <a:p>
            <a:pPr marL="171450" indent="-171450">
              <a:buFont typeface="Arial" panose="020B0604020202020204" pitchFamily="34" charset="0"/>
              <a:buChar char="•"/>
              <a:defRPr/>
            </a:pPr>
            <a:r>
              <a:rPr lang="de-DE" u="sng" dirty="0">
                <a:hlinkClick r:id="rId3"/>
              </a:rPr>
              <a:t>https://link.springer.com/article/10.1007%2Fs00426-002-0089-2</a:t>
            </a:r>
            <a:endParaRPr lang="de-DE" dirty="0"/>
          </a:p>
          <a:p>
            <a:pPr>
              <a:defRPr/>
            </a:pPr>
            <a:endParaRPr lang="de-DE" dirty="0"/>
          </a:p>
        </p:txBody>
      </p:sp>
      <p:sp>
        <p:nvSpPr>
          <p:cNvPr id="34820" name="Foliennummernplatzhalter 3">
            <a:extLst>
              <a:ext uri="{FF2B5EF4-FFF2-40B4-BE49-F238E27FC236}">
                <a16:creationId xmlns:a16="http://schemas.microsoft.com/office/drawing/2014/main" id="{73434F5C-D1E0-4940-AA6C-CACA45DDCB6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07C1411F-9AB2-4087-8AAF-D6F5DF04DA13}" type="slidenum">
              <a:rPr lang="de-DE" altLang="de-DE" smtClean="0">
                <a:latin typeface="Calibri" panose="020F0502020204030204" pitchFamily="34" charset="0"/>
              </a:rPr>
              <a:pPr/>
              <a:t>11</a:t>
            </a:fld>
            <a:endParaRPr lang="de-DE" altLang="de-DE">
              <a:latin typeface="Calibri" panose="020F0502020204030204" pitchFamily="34" charset="0"/>
            </a:endParaRPr>
          </a:p>
        </p:txBody>
      </p:sp>
    </p:spTree>
    <p:extLst>
      <p:ext uri="{BB962C8B-B14F-4D97-AF65-F5344CB8AC3E}">
        <p14:creationId xmlns:p14="http://schemas.microsoft.com/office/powerpoint/2010/main" val="145044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lienbildplatzhalter 1">
            <a:extLst>
              <a:ext uri="{FF2B5EF4-FFF2-40B4-BE49-F238E27FC236}">
                <a16:creationId xmlns:a16="http://schemas.microsoft.com/office/drawing/2014/main" id="{08913424-9A49-46BC-AF69-47AAABB61D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E85BAC17-ACFF-4820-B95F-E257F7563904}"/>
              </a:ext>
            </a:extLst>
          </p:cNvPr>
          <p:cNvSpPr>
            <a:spLocks noGrp="1"/>
          </p:cNvSpPr>
          <p:nvPr>
            <p:ph type="body" idx="1"/>
          </p:nvPr>
        </p:nvSpPr>
        <p:spPr/>
        <p:txBody>
          <a:bodyPr>
            <a:normAutofit fontScale="47500" lnSpcReduction="20000"/>
          </a:bodyPr>
          <a:lstStyle/>
          <a:p>
            <a:pPr marL="171450" indent="-171450">
              <a:buFont typeface="Arial" panose="020B0604020202020204" pitchFamily="34" charset="0"/>
              <a:buChar char="•"/>
              <a:defRPr/>
            </a:pPr>
            <a:r>
              <a:rPr lang="de-DE" b="1" dirty="0"/>
              <a:t>Studie zu den Buchstaben/ Zahlen: </a:t>
            </a:r>
            <a:r>
              <a:rPr lang="de-DE" dirty="0"/>
              <a:t>in einer Studie von </a:t>
            </a:r>
            <a:r>
              <a:rPr lang="de-DE" dirty="0" err="1"/>
              <a:t>Moosbrugger</a:t>
            </a:r>
            <a:r>
              <a:rPr lang="de-DE" dirty="0"/>
              <a:t> und Goldhammer wurden verschiedene Aufmerksamkeitsformen getestet. Dabei wurden wiederholt Buchstaben und Ziffern als Stimuli verwendet. z.B. im differentiellen Aufmerksamkeitstest (S.7 , A2) musste man Buchstaben &amp; Ziffernkombinationen wiederfinden und markieren, im </a:t>
            </a:r>
            <a:r>
              <a:rPr lang="de-DE" dirty="0" err="1"/>
              <a:t>Continuous</a:t>
            </a:r>
            <a:r>
              <a:rPr lang="de-DE" dirty="0"/>
              <a:t> Performance Test (S.7, A3) musste auf den Buchstaben X (oder A-X) reagiert werden)  </a:t>
            </a:r>
          </a:p>
          <a:p>
            <a:pPr marL="171450" indent="-171450">
              <a:buFont typeface="Arial" panose="020B0604020202020204" pitchFamily="34" charset="0"/>
              <a:buChar char="•"/>
              <a:defRPr/>
            </a:pPr>
            <a:br>
              <a:rPr lang="de-DE" dirty="0"/>
            </a:br>
            <a:r>
              <a:rPr lang="de-DE" b="1" dirty="0"/>
              <a:t>Studie Formen (gleiche Studie):</a:t>
            </a:r>
            <a:r>
              <a:rPr lang="de-DE" dirty="0"/>
              <a:t> im Test zu Daueraufmerksamkeit (S. 7) musste man reagieren sobald die Dreiecke eine bestimmte Ausrichtung aufweisen. im “Frankfurter Adaptiven Konzentrationsleistungstest” (S.11) wurden geometrische Formen mit darin befindlichen Punkten präsentiert: Target Items waren Kreis mit 3 Punkten &amp; Quadrat mit 2 Punkten und Non-Target waren umgekehrt Kreis mit 2 Punkten &amp; Quadrat mit 3 Punkten. Reaktion durch drücken einer Taste</a:t>
            </a:r>
          </a:p>
          <a:p>
            <a:pPr marL="171450" indent="-171450">
              <a:buFont typeface="Arial" panose="020B0604020202020204" pitchFamily="34" charset="0"/>
              <a:buChar char="•"/>
              <a:defRPr/>
            </a:pPr>
            <a:br>
              <a:rPr lang="de-DE" dirty="0"/>
            </a:br>
            <a:r>
              <a:rPr lang="de-DE" dirty="0"/>
              <a:t>In der Studie gab es auch schon eine Aufgabe zum Reaktionswechsel (S.8, A5): in der rechten und linken Hälfte des Bildschirms wurden ein Buchstabe und eine Zahl dargeboten (non-verbal: runde und eckige Form), Reaktion auf Target-Reiz in linker oder rechter Hälfte Reaktion mit linker oder rechter Taste auf Tastatur. einfach </a:t>
            </a:r>
            <a:r>
              <a:rPr lang="de-DE" dirty="0" err="1"/>
              <a:t>VErsion</a:t>
            </a:r>
            <a:r>
              <a:rPr lang="de-DE" dirty="0"/>
              <a:t>: Target ist z.B. immer Buchstabe, komplexe Form (</a:t>
            </a:r>
            <a:r>
              <a:rPr lang="de-DE" dirty="0" err="1"/>
              <a:t>task</a:t>
            </a:r>
            <a:r>
              <a:rPr lang="de-DE" dirty="0"/>
              <a:t> </a:t>
            </a:r>
            <a:r>
              <a:rPr lang="de-DE" dirty="0" err="1"/>
              <a:t>switching</a:t>
            </a:r>
            <a:r>
              <a:rPr lang="de-DE" dirty="0"/>
              <a:t>): Wechsel z.B. Buchstabe - Zahl -Buchstabe - Zahl</a:t>
            </a:r>
          </a:p>
          <a:p>
            <a:pPr>
              <a:defRPr/>
            </a:pPr>
            <a:br>
              <a:rPr lang="de-DE" dirty="0"/>
            </a:br>
            <a:r>
              <a:rPr lang="de-DE" dirty="0"/>
              <a:t>- Studie war für uns besonders Interessant, da sie </a:t>
            </a:r>
            <a:r>
              <a:rPr lang="de-DE" dirty="0" err="1"/>
              <a:t>mehrer</a:t>
            </a:r>
            <a:r>
              <a:rPr lang="de-DE" dirty="0"/>
              <a:t> Formen von Aufmerksamkeit testet → besonders die selektive und geteilte war für uns interessant → man hat direkt ein Vergleich zwischen den Aufmerksamkeitsarten und deren </a:t>
            </a:r>
            <a:r>
              <a:rPr lang="de-DE" dirty="0" err="1"/>
              <a:t>Testsverfahren</a:t>
            </a:r>
            <a:r>
              <a:rPr lang="de-DE" dirty="0"/>
              <a:t> (konnten uns direkt einen Überblick über die versch. </a:t>
            </a:r>
            <a:r>
              <a:rPr lang="de-DE" dirty="0" err="1"/>
              <a:t>Testsverfahren</a:t>
            </a:r>
            <a:r>
              <a:rPr lang="de-DE" dirty="0"/>
              <a:t> schaffen)</a:t>
            </a:r>
          </a:p>
          <a:p>
            <a:pPr>
              <a:defRPr/>
            </a:pPr>
            <a:br>
              <a:rPr lang="de-DE" dirty="0"/>
            </a:br>
            <a:r>
              <a:rPr lang="de-DE" dirty="0"/>
              <a:t>- Aufbau der Studie gefiel uns: Auf Buchstaben/Ziffern/Formen zu reagieren (per Tastendruck) → wurde in vielen Studien zur Aufmerksamkeit genutzt, worauf man schließen kann, dass diese Art von Tests sich bewährt haben </a:t>
            </a:r>
          </a:p>
          <a:p>
            <a:pPr>
              <a:defRPr/>
            </a:pPr>
            <a:r>
              <a:rPr lang="de-DE" dirty="0"/>
              <a:t>→ Deshalb haben wir die Idee, dass man auf Formen/Ziffern/Buchstaben reagieren soll weiter verfolgt.(Für unser Paradigma genutzt) </a:t>
            </a:r>
          </a:p>
          <a:p>
            <a:pPr>
              <a:defRPr/>
            </a:pPr>
            <a:r>
              <a:rPr lang="de-DE" dirty="0"/>
              <a:t>→ Auch die Idee mit dem Wechsel zwischen Zahl und Buchstabe gefiel uns </a:t>
            </a:r>
          </a:p>
          <a:p>
            <a:pPr>
              <a:defRPr/>
            </a:pPr>
            <a:br>
              <a:rPr lang="de-DE" dirty="0"/>
            </a:br>
            <a:r>
              <a:rPr lang="de-DE" u="sng" dirty="0">
                <a:hlinkClick r:id="rId3"/>
              </a:rPr>
              <a:t>https://link.springer.com/content/pdf/10.1007/3-540-33020-8_6.pdf</a:t>
            </a:r>
            <a:endParaRPr lang="de-DE" dirty="0"/>
          </a:p>
          <a:p>
            <a:pPr>
              <a:defRPr/>
            </a:pPr>
            <a:br>
              <a:rPr lang="de-DE" dirty="0"/>
            </a:br>
            <a:endParaRPr lang="de-DE" dirty="0"/>
          </a:p>
        </p:txBody>
      </p:sp>
      <p:sp>
        <p:nvSpPr>
          <p:cNvPr id="36868" name="Foliennummernplatzhalter 3">
            <a:extLst>
              <a:ext uri="{FF2B5EF4-FFF2-40B4-BE49-F238E27FC236}">
                <a16:creationId xmlns:a16="http://schemas.microsoft.com/office/drawing/2014/main" id="{91F4842F-49C1-483E-8F7A-89AAF04E5F2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9542E42E-9442-461F-94B8-560866EDBCEE}" type="slidenum">
              <a:rPr lang="de-DE" altLang="de-DE" smtClean="0">
                <a:latin typeface="Calibri" panose="020F0502020204030204" pitchFamily="34" charset="0"/>
              </a:rPr>
              <a:pPr/>
              <a:t>12</a:t>
            </a:fld>
            <a:endParaRPr lang="de-DE" altLang="de-DE">
              <a:latin typeface="Calibri" panose="020F0502020204030204" pitchFamily="34" charset="0"/>
            </a:endParaRPr>
          </a:p>
        </p:txBody>
      </p:sp>
    </p:spTree>
    <p:extLst>
      <p:ext uri="{BB962C8B-B14F-4D97-AF65-F5344CB8AC3E}">
        <p14:creationId xmlns:p14="http://schemas.microsoft.com/office/powerpoint/2010/main" val="434433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lienbildplatzhalter 1">
            <a:extLst>
              <a:ext uri="{FF2B5EF4-FFF2-40B4-BE49-F238E27FC236}">
                <a16:creationId xmlns:a16="http://schemas.microsoft.com/office/drawing/2014/main" id="{496144A4-8856-40B0-B743-E669EE81CE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izenplatzhalter 2">
            <a:extLst>
              <a:ext uri="{FF2B5EF4-FFF2-40B4-BE49-F238E27FC236}">
                <a16:creationId xmlns:a16="http://schemas.microsoft.com/office/drawing/2014/main" id="{D908705D-13CA-402C-89AD-092A75D467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de-DE" altLang="de-DE"/>
              <a:t>Visuelle Reize: in verschiedenen Studien, wie auch in denen die zuvor vorgestellt wurden, wurden visuelle Reize verwendet. Diese Darbietung hat sich bewährt, um die Aufmerksamkeit von Personen zu messen. </a:t>
            </a:r>
          </a:p>
        </p:txBody>
      </p:sp>
      <p:sp>
        <p:nvSpPr>
          <p:cNvPr id="41988" name="Foliennummernplatzhalter 3">
            <a:extLst>
              <a:ext uri="{FF2B5EF4-FFF2-40B4-BE49-F238E27FC236}">
                <a16:creationId xmlns:a16="http://schemas.microsoft.com/office/drawing/2014/main" id="{BCFD897D-CDF3-45EC-9E0F-9E7FFFC1B9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E20650B0-0CB1-48EE-81EA-CA681B2F5934}" type="slidenum">
              <a:rPr lang="de-DE" altLang="de-DE" smtClean="0">
                <a:latin typeface="Calibri" panose="020F0502020204030204" pitchFamily="34" charset="0"/>
              </a:rPr>
              <a:pPr/>
              <a:t>14</a:t>
            </a:fld>
            <a:endParaRPr lang="de-DE" altLang="de-DE">
              <a:latin typeface="Calibri" panose="020F0502020204030204" pitchFamily="34" charset="0"/>
            </a:endParaRPr>
          </a:p>
        </p:txBody>
      </p:sp>
    </p:spTree>
    <p:extLst>
      <p:ext uri="{BB962C8B-B14F-4D97-AF65-F5344CB8AC3E}">
        <p14:creationId xmlns:p14="http://schemas.microsoft.com/office/powerpoint/2010/main" val="3624419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lienbildplatzhalter 1">
            <a:extLst>
              <a:ext uri="{FF2B5EF4-FFF2-40B4-BE49-F238E27FC236}">
                <a16:creationId xmlns:a16="http://schemas.microsoft.com/office/drawing/2014/main" id="{EA8CB764-6031-44B8-9DA8-327520D95CE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1F6210FB-66E1-4B3C-9EA5-E3943F5A43C2}"/>
              </a:ext>
            </a:extLst>
          </p:cNvPr>
          <p:cNvSpPr>
            <a:spLocks noGrp="1"/>
          </p:cNvSpPr>
          <p:nvPr>
            <p:ph type="body" idx="1"/>
          </p:nvPr>
        </p:nvSpPr>
        <p:spPr/>
        <p:txBody>
          <a:bodyPr/>
          <a:lstStyle/>
          <a:p>
            <a:pPr marL="171450" indent="-171450">
              <a:buFont typeface="Arial" panose="020B0604020202020204" pitchFamily="34" charset="0"/>
              <a:buChar char="•"/>
              <a:defRPr/>
            </a:pPr>
            <a:r>
              <a:rPr lang="de-DE" dirty="0"/>
              <a:t>Diese Symbole wurden verwendet, weil sie deutlich voneinander zu unterscheiden sind und es sich in zahlreichen anderen Studien bewährt hat, solche Symbole zu verwenden</a:t>
            </a:r>
          </a:p>
          <a:p>
            <a:pPr>
              <a:defRPr/>
            </a:pPr>
            <a:endParaRPr lang="de-DE" dirty="0"/>
          </a:p>
          <a:p>
            <a:pPr>
              <a:defRPr/>
            </a:pPr>
            <a:endParaRPr lang="de-DE" dirty="0"/>
          </a:p>
          <a:p>
            <a:pPr>
              <a:defRPr/>
            </a:pPr>
            <a:r>
              <a:rPr lang="de-DE" dirty="0"/>
              <a:t>Helfried </a:t>
            </a:r>
            <a:r>
              <a:rPr lang="de-DE" dirty="0" err="1"/>
              <a:t>Moosbrugger</a:t>
            </a:r>
            <a:r>
              <a:rPr lang="de-DE" dirty="0"/>
              <a:t>, Frank Goldhammer: Aufmerksamkeits- und Konzentrationsdiagnostik</a:t>
            </a:r>
          </a:p>
          <a:p>
            <a:pPr>
              <a:defRPr/>
            </a:pPr>
            <a:r>
              <a:rPr lang="de-DE" b="1" i="1" dirty="0"/>
              <a:t>--&gt;</a:t>
            </a:r>
            <a:r>
              <a:rPr lang="de-DE" u="sng" dirty="0">
                <a:hlinkClick r:id="rId3"/>
              </a:rPr>
              <a:t>https://link.springer.com/content/pdf/10.1007/3-540-33020-8_6.pdf</a:t>
            </a:r>
            <a:endParaRPr lang="de-DE" dirty="0"/>
          </a:p>
          <a:p>
            <a:pPr>
              <a:defRPr/>
            </a:pPr>
            <a:endParaRPr lang="de-DE" dirty="0"/>
          </a:p>
        </p:txBody>
      </p:sp>
      <p:sp>
        <p:nvSpPr>
          <p:cNvPr id="44036" name="Foliennummernplatzhalter 3">
            <a:extLst>
              <a:ext uri="{FF2B5EF4-FFF2-40B4-BE49-F238E27FC236}">
                <a16:creationId xmlns:a16="http://schemas.microsoft.com/office/drawing/2014/main" id="{588EC6CE-34B0-4CD5-972E-BEF16987CF9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49AD3D53-1DC7-4904-A5A7-C9988874CF55}" type="slidenum">
              <a:rPr lang="de-DE" altLang="de-DE" smtClean="0">
                <a:latin typeface="Calibri" panose="020F0502020204030204" pitchFamily="34" charset="0"/>
              </a:rPr>
              <a:pPr/>
              <a:t>15</a:t>
            </a:fld>
            <a:endParaRPr lang="de-DE" altLang="de-DE">
              <a:latin typeface="Calibri" panose="020F0502020204030204" pitchFamily="34" charset="0"/>
            </a:endParaRPr>
          </a:p>
        </p:txBody>
      </p:sp>
    </p:spTree>
    <p:extLst>
      <p:ext uri="{BB962C8B-B14F-4D97-AF65-F5344CB8AC3E}">
        <p14:creationId xmlns:p14="http://schemas.microsoft.com/office/powerpoint/2010/main" val="3230330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lienbildplatzhalter 1">
            <a:extLst>
              <a:ext uri="{FF2B5EF4-FFF2-40B4-BE49-F238E27FC236}">
                <a16:creationId xmlns:a16="http://schemas.microsoft.com/office/drawing/2014/main" id="{2538A6F1-40D7-498D-A9C9-296B8F200C6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3AC311A0-E9AE-43F2-A972-E89687235E6D}"/>
              </a:ext>
            </a:extLst>
          </p:cNvPr>
          <p:cNvSpPr>
            <a:spLocks noGrp="1"/>
          </p:cNvSpPr>
          <p:nvPr>
            <p:ph type="body" idx="1"/>
          </p:nvPr>
        </p:nvSpPr>
        <p:spPr/>
        <p:txBody>
          <a:bodyPr>
            <a:normAutofit fontScale="62500" lnSpcReduction="20000"/>
          </a:bodyPr>
          <a:lstStyle/>
          <a:p>
            <a:pPr>
              <a:defRPr/>
            </a:pPr>
            <a:r>
              <a:rPr lang="de-DE" dirty="0"/>
              <a:t>Dann wir der nächste Reiz angezeigt</a:t>
            </a:r>
          </a:p>
          <a:p>
            <a:pPr>
              <a:defRPr/>
            </a:pPr>
            <a:r>
              <a:rPr lang="de-DE" dirty="0"/>
              <a:t>→   Ein Trial dauert ca. 70 Sekunden</a:t>
            </a:r>
          </a:p>
          <a:p>
            <a:pPr>
              <a:defRPr/>
            </a:pPr>
            <a:br>
              <a:rPr lang="de-DE" dirty="0"/>
            </a:br>
            <a:r>
              <a:rPr lang="de-DE" b="1" dirty="0"/>
              <a:t>Studie zu 250 </a:t>
            </a:r>
            <a:r>
              <a:rPr lang="de-DE" b="1" dirty="0" err="1"/>
              <a:t>ms</a:t>
            </a:r>
            <a:r>
              <a:rPr lang="de-DE" b="1" dirty="0"/>
              <a:t>: </a:t>
            </a:r>
            <a:r>
              <a:rPr lang="de-DE" dirty="0"/>
              <a:t>in einer Studie in der getestet werden sollte, ob irrelevante Objekte einen Einfluss auf die Verarbeitung von relevanten Objekten haben, war die Aufgabe, die Farbe des relevanten Objekts so schnell wie möglich auszusprechen (ähnlich wie im </a:t>
            </a:r>
            <a:r>
              <a:rPr lang="de-DE" dirty="0" err="1"/>
              <a:t>Stroop</a:t>
            </a:r>
            <a:r>
              <a:rPr lang="de-DE" dirty="0"/>
              <a:t>-Test). Nach einem Fixationskreuz wurde der Reiz für 250ms präsentiert</a:t>
            </a:r>
          </a:p>
          <a:p>
            <a:pPr>
              <a:defRPr/>
            </a:pPr>
            <a:r>
              <a:rPr lang="de-DE" dirty="0"/>
              <a:t>→  aber auch in anderen Studien: </a:t>
            </a:r>
            <a:r>
              <a:rPr lang="de-DE" dirty="0" err="1"/>
              <a:t>z.B</a:t>
            </a:r>
            <a:r>
              <a:rPr lang="de-DE" dirty="0"/>
              <a:t>:. Eine Go/</a:t>
            </a:r>
            <a:r>
              <a:rPr lang="de-DE" dirty="0" err="1"/>
              <a:t>No</a:t>
            </a:r>
            <a:r>
              <a:rPr lang="de-DE" dirty="0"/>
              <a:t>-Go Task für Kinder: in zufälliger Reihenfolge erscheinen die Reize für 200ms ( in der Studie von </a:t>
            </a:r>
            <a:r>
              <a:rPr lang="de-DE" dirty="0" err="1"/>
              <a:t>Schreppel</a:t>
            </a:r>
            <a:r>
              <a:rPr lang="de-DE" dirty="0"/>
              <a:t> Reize für 1000ms Sekunden angezeigt, da ging es aber auch darum Gesichter und Landschaften wiederzuerkennen (“schwieriger”)), Weitere Studie: Reaktion auf die Reize “X” und “U”, je für 200ms angezeigt ( 200 Reize, 50 </a:t>
            </a:r>
            <a:r>
              <a:rPr lang="de-DE" dirty="0" err="1"/>
              <a:t>targets</a:t>
            </a:r>
            <a:r>
              <a:rPr lang="de-DE" dirty="0"/>
              <a:t>)</a:t>
            </a:r>
          </a:p>
          <a:p>
            <a:pPr>
              <a:defRPr/>
            </a:pPr>
            <a:br>
              <a:rPr lang="de-DE" dirty="0"/>
            </a:br>
            <a:br>
              <a:rPr lang="de-DE" dirty="0"/>
            </a:br>
            <a:r>
              <a:rPr lang="de-DE" b="1" dirty="0"/>
              <a:t>Studie zu 1800 </a:t>
            </a:r>
            <a:r>
              <a:rPr lang="de-DE" b="1" dirty="0" err="1"/>
              <a:t>ms</a:t>
            </a:r>
            <a:r>
              <a:rPr lang="de-DE" b="1" dirty="0"/>
              <a:t>: </a:t>
            </a:r>
            <a:r>
              <a:rPr lang="de-DE" b="1" i="1" dirty="0"/>
              <a:t>gleiche Studie wie bei ISI (unten): …</a:t>
            </a:r>
            <a:r>
              <a:rPr lang="de-DE" dirty="0"/>
              <a:t>erschienen zentral auf einem schwarzen Bildschirm und verschwanden sofort nach der Reaktion der Probanden. Erfolgte keine Reaktion, wurde das Kreuz nach 1800 </a:t>
            </a:r>
            <a:r>
              <a:rPr lang="de-DE" dirty="0" err="1"/>
              <a:t>ms</a:t>
            </a:r>
            <a:r>
              <a:rPr lang="de-DE" dirty="0"/>
              <a:t> ausgeblendet.</a:t>
            </a:r>
          </a:p>
          <a:p>
            <a:pPr>
              <a:defRPr/>
            </a:pPr>
            <a:endParaRPr lang="de-DE" b="1" dirty="0"/>
          </a:p>
          <a:p>
            <a:pPr>
              <a:defRPr/>
            </a:pPr>
            <a:r>
              <a:rPr lang="de-DE" b="1" dirty="0"/>
              <a:t>Studie zu ISI</a:t>
            </a:r>
            <a:r>
              <a:rPr lang="de-DE" dirty="0"/>
              <a:t>: in einer Studie in der so schnell wie möglich auf aufleuchtende Kreuze reagiert werden sollte wurde  dieser ISI verwendet: es gab ein  ISI zwischen 500 und 2300 </a:t>
            </a:r>
            <a:r>
              <a:rPr lang="de-DE" dirty="0" err="1"/>
              <a:t>ms</a:t>
            </a:r>
            <a:r>
              <a:rPr lang="de-DE" dirty="0"/>
              <a:t> (die Länge variierte in Schritten von 200 </a:t>
            </a:r>
            <a:r>
              <a:rPr lang="de-DE" dirty="0" err="1"/>
              <a:t>ms</a:t>
            </a:r>
            <a:r>
              <a:rPr lang="de-DE" dirty="0"/>
              <a:t>, randomisiert),</a:t>
            </a:r>
          </a:p>
          <a:p>
            <a:pPr>
              <a:defRPr/>
            </a:pPr>
            <a:br>
              <a:rPr lang="de-DE" dirty="0"/>
            </a:br>
            <a:r>
              <a:rPr lang="de-DE" b="1" dirty="0"/>
              <a:t>Studie zu Fixationskreuz</a:t>
            </a:r>
            <a:r>
              <a:rPr lang="de-DE" dirty="0"/>
              <a:t>: s. Studie “26 Reize” oder Studie “250 </a:t>
            </a:r>
            <a:r>
              <a:rPr lang="de-DE" dirty="0" err="1"/>
              <a:t>ms</a:t>
            </a:r>
            <a:r>
              <a:rPr lang="de-DE" dirty="0"/>
              <a:t>”</a:t>
            </a:r>
          </a:p>
          <a:p>
            <a:pPr>
              <a:defRPr/>
            </a:pPr>
            <a:br>
              <a:rPr lang="de-DE" dirty="0"/>
            </a:br>
            <a:endParaRPr lang="de-DE" dirty="0"/>
          </a:p>
        </p:txBody>
      </p:sp>
      <p:sp>
        <p:nvSpPr>
          <p:cNvPr id="47108" name="Foliennummernplatzhalter 3">
            <a:extLst>
              <a:ext uri="{FF2B5EF4-FFF2-40B4-BE49-F238E27FC236}">
                <a16:creationId xmlns:a16="http://schemas.microsoft.com/office/drawing/2014/main" id="{F46CC869-46E1-4E46-BE0F-7A79CF209E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935F3BC6-1D2E-4F14-98F3-48788108A504}" type="slidenum">
              <a:rPr lang="de-DE" altLang="de-DE" smtClean="0">
                <a:latin typeface="Calibri" panose="020F0502020204030204" pitchFamily="34" charset="0"/>
              </a:rPr>
              <a:pPr/>
              <a:t>17</a:t>
            </a:fld>
            <a:endParaRPr lang="de-DE" altLang="de-DE">
              <a:latin typeface="Calibri" panose="020F0502020204030204" pitchFamily="34" charset="0"/>
            </a:endParaRPr>
          </a:p>
        </p:txBody>
      </p:sp>
    </p:spTree>
    <p:extLst>
      <p:ext uri="{BB962C8B-B14F-4D97-AF65-F5344CB8AC3E}">
        <p14:creationId xmlns:p14="http://schemas.microsoft.com/office/powerpoint/2010/main" val="2050601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lienbildplatzhalter 1">
            <a:extLst>
              <a:ext uri="{FF2B5EF4-FFF2-40B4-BE49-F238E27FC236}">
                <a16:creationId xmlns:a16="http://schemas.microsoft.com/office/drawing/2014/main" id="{576A7658-32CD-4E21-8FE9-56F9CC4E5DE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ED49F7BB-DACB-4F79-B45B-7E764670D0BE}"/>
              </a:ext>
            </a:extLst>
          </p:cNvPr>
          <p:cNvSpPr>
            <a:spLocks noGrp="1"/>
          </p:cNvSpPr>
          <p:nvPr>
            <p:ph type="body" idx="1"/>
          </p:nvPr>
        </p:nvSpPr>
        <p:spPr/>
        <p:txBody>
          <a:bodyPr>
            <a:normAutofit fontScale="55000" lnSpcReduction="20000"/>
          </a:bodyPr>
          <a:lstStyle/>
          <a:p>
            <a:pPr marL="171450" indent="-171450">
              <a:buFont typeface="Arial" panose="020B0604020202020204" pitchFamily="34" charset="0"/>
              <a:buChar char="•"/>
              <a:defRPr/>
            </a:pPr>
            <a:r>
              <a:rPr lang="de-DE" dirty="0"/>
              <a:t>Testdurchlauf: 10 Trials pro Block mit 4 Zielreizen → nur fürs Verständnis, wird nicht gewertet</a:t>
            </a:r>
          </a:p>
          <a:p>
            <a:pPr marL="171450" indent="-171450">
              <a:buFont typeface="Arial" panose="020B0604020202020204" pitchFamily="34" charset="0"/>
              <a:buChar char="•"/>
              <a:defRPr/>
            </a:pPr>
            <a:r>
              <a:rPr lang="de-DE" dirty="0"/>
              <a:t>Testdurchlauf: damit Proband sichergehen kann, dass er die Aufgabe verstanden hat (gibt für uns auch bessere Ergebnisse → Störvariable ausschließen, dass Fehler entstanden sind, weil Aufgabe nichts verstanden wurde</a:t>
            </a:r>
          </a:p>
          <a:p>
            <a:pPr marL="171450" indent="-171450">
              <a:buFont typeface="Arial" panose="020B0604020202020204" pitchFamily="34" charset="0"/>
              <a:buChar char="•"/>
              <a:defRPr/>
            </a:pPr>
            <a:r>
              <a:rPr lang="de-DE" dirty="0"/>
              <a:t>Mit Feedback im Test: damit Proband Möglichkeit hat, falsch </a:t>
            </a:r>
            <a:r>
              <a:rPr lang="de-DE" dirty="0" err="1"/>
              <a:t>verstandes</a:t>
            </a:r>
            <a:r>
              <a:rPr lang="de-DE" dirty="0"/>
              <a:t> zu korrigieren</a:t>
            </a:r>
          </a:p>
          <a:p>
            <a:pPr>
              <a:defRPr/>
            </a:pPr>
            <a:endParaRPr lang="de-DE" b="1" dirty="0"/>
          </a:p>
          <a:p>
            <a:pPr>
              <a:defRPr/>
            </a:pPr>
            <a:r>
              <a:rPr lang="de-DE" b="1" dirty="0"/>
              <a:t>Studie zu 26 Reize</a:t>
            </a:r>
            <a:r>
              <a:rPr lang="de-DE" dirty="0"/>
              <a:t>: l-back Aufgabe: die Probanden sollten abwechselnd präsentierte aufgaben-relevante und -irrelevante Stimuli (Gesichter und Landschaften) auf einem Computermonitor und sollten eine Antworttaste drücken, wann immer ein identischer relevanter Stimulus zweimal hintereinander erschien mit nur einem irrelevanten Stimulus dazwischen (man sollte entweder auf das Gesicht oder auf die Landschaft achten). (Insgesamt wurden 15 zweiminütige Blöcke präsentiert.) Pro Block wurden 26 Bilder dargeboten, immer ein Gesicht und eine Landschaft abwechselnd. Die Datenerhebung erstreckte sich insgesamt pro Person auf 30 Minuten. Während des ISIs erschien ein mittelgraues Fixationskreuz, ebenfalls in der Mitte des Monitors.</a:t>
            </a:r>
          </a:p>
          <a:p>
            <a:pPr>
              <a:defRPr/>
            </a:pPr>
            <a:br>
              <a:rPr lang="de-DE" dirty="0"/>
            </a:br>
            <a:r>
              <a:rPr lang="de-DE" b="1" dirty="0"/>
              <a:t>Studie Zielreize: </a:t>
            </a:r>
            <a:r>
              <a:rPr lang="de-DE" dirty="0"/>
              <a:t>in den vergleichbaren Studien wurde das Verhältnis 1:4 gewählt (Studie hier: “eine Aufgabe nach dem Go/</a:t>
            </a:r>
            <a:r>
              <a:rPr lang="de-DE" dirty="0" err="1"/>
              <a:t>NoGo</a:t>
            </a:r>
            <a:r>
              <a:rPr lang="de-DE" dirty="0"/>
              <a:t>-Paradigma. Nach zufälliger Reihenfolge erscheinen im Verlauf der Aufgabe im Zentrum des Bildschirms für 200 Millisekunden insgesamt 80 fröhliche und traurige Gespenster. Auf das traurige Gespenst soll mit einem Tastendruck reagiert werden (davon 20 Zielreize).“, Weitere Studie: Reaktion auf die Reize “X” und “U”, je für 200ms angezeigt, 200 Reize, 50 </a:t>
            </a:r>
            <a:r>
              <a:rPr lang="de-DE" dirty="0" err="1"/>
              <a:t>targets</a:t>
            </a:r>
            <a:endParaRPr lang="de-DE" dirty="0"/>
          </a:p>
          <a:p>
            <a:pPr>
              <a:defRPr/>
            </a:pPr>
            <a:r>
              <a:rPr lang="de-DE" dirty="0"/>
              <a:t>→ Wir haben 6 Zielreize gewählt, damit es bei geteilter Aufmerksamkeit ausgewogen ist</a:t>
            </a:r>
          </a:p>
          <a:p>
            <a:pPr>
              <a:defRPr/>
            </a:pPr>
            <a:br>
              <a:rPr lang="de-DE" dirty="0"/>
            </a:br>
            <a:endParaRPr lang="de-DE" dirty="0"/>
          </a:p>
        </p:txBody>
      </p:sp>
      <p:sp>
        <p:nvSpPr>
          <p:cNvPr id="49156" name="Foliennummernplatzhalter 3">
            <a:extLst>
              <a:ext uri="{FF2B5EF4-FFF2-40B4-BE49-F238E27FC236}">
                <a16:creationId xmlns:a16="http://schemas.microsoft.com/office/drawing/2014/main" id="{CBF627A7-2B51-4879-8F60-DCB1714D81D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05CFCC5E-2BA0-43D7-929B-E5A8AD00AF51}" type="slidenum">
              <a:rPr lang="de-DE" altLang="de-DE" smtClean="0">
                <a:latin typeface="Calibri" panose="020F0502020204030204" pitchFamily="34" charset="0"/>
              </a:rPr>
              <a:pPr/>
              <a:t>18</a:t>
            </a:fld>
            <a:endParaRPr lang="de-DE" altLang="de-DE">
              <a:latin typeface="Calibri" panose="020F0502020204030204" pitchFamily="34" charset="0"/>
            </a:endParaRPr>
          </a:p>
        </p:txBody>
      </p:sp>
    </p:spTree>
    <p:extLst>
      <p:ext uri="{BB962C8B-B14F-4D97-AF65-F5344CB8AC3E}">
        <p14:creationId xmlns:p14="http://schemas.microsoft.com/office/powerpoint/2010/main" val="1092540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lienbildplatzhalter 1">
            <a:extLst>
              <a:ext uri="{FF2B5EF4-FFF2-40B4-BE49-F238E27FC236}">
                <a16:creationId xmlns:a16="http://schemas.microsoft.com/office/drawing/2014/main" id="{7AA29732-A885-4BC7-A1F9-542E0700952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5C9E4FC4-7F67-4FB3-BBC8-436E4EABFA95}"/>
              </a:ext>
            </a:extLst>
          </p:cNvPr>
          <p:cNvSpPr>
            <a:spLocks noGrp="1"/>
          </p:cNvSpPr>
          <p:nvPr>
            <p:ph type="body" idx="1"/>
          </p:nvPr>
        </p:nvSpPr>
        <p:spPr/>
        <p:txBody>
          <a:bodyPr>
            <a:normAutofit fontScale="62500" lnSpcReduction="20000"/>
          </a:bodyPr>
          <a:lstStyle/>
          <a:p>
            <a:pPr>
              <a:defRPr/>
            </a:pPr>
            <a:r>
              <a:rPr lang="de-DE" dirty="0"/>
              <a:t>→ Pause damit die Aufmerksamkeitsformen unabhängig voneinander gemessen werden und sich nicht gegenseitig beeinflussen</a:t>
            </a:r>
          </a:p>
          <a:p>
            <a:pPr>
              <a:defRPr/>
            </a:pPr>
            <a:br>
              <a:rPr lang="de-DE" dirty="0"/>
            </a:br>
            <a:r>
              <a:rPr lang="de-DE" b="1" dirty="0"/>
              <a:t>30 Sekunden Pause: </a:t>
            </a:r>
            <a:r>
              <a:rPr lang="de-DE" dirty="0"/>
              <a:t>nur zwei kurze Blöcke, kein hoher Effekt. 30 Sekunden reichen. Falls etwas nochmal erklärt werden müsste. Testdurchlauf: damit Proband sichergehen kann, dass er die Aufgabe verstanden hat (gibt für uns auch bessere Ergebnisse → Störvariable ausschließen, dass Fehler entstanden sind, weil Aufgabe nicht verstanden wurde</a:t>
            </a:r>
          </a:p>
          <a:p>
            <a:pPr>
              <a:defRPr/>
            </a:pPr>
            <a:br>
              <a:rPr lang="de-DE" dirty="0"/>
            </a:br>
            <a:r>
              <a:rPr lang="de-DE" b="1" dirty="0"/>
              <a:t>Studie Anzahl Blöcke:</a:t>
            </a:r>
            <a:endParaRPr lang="de-DE" dirty="0"/>
          </a:p>
          <a:p>
            <a:pPr>
              <a:defRPr/>
            </a:pPr>
            <a:r>
              <a:rPr lang="de-DE" dirty="0"/>
              <a:t>In einer Studie wurden Probanden Stimuli mit roten oder blauen Kreisen präsentiert und die Hälfte der Kreise hatten eine kleine Lücke. Reagiert werden musste auf die Kreise ohne Lücke, einer bestimmten Farbe. Der Test bestand aus 4 Blöcken mit je 80 Stimuli (je 100ms, ISI 1300-1900ms), kurze Pausen zwischen den Blöcken </a:t>
            </a:r>
          </a:p>
          <a:p>
            <a:pPr>
              <a:defRPr/>
            </a:pPr>
            <a:r>
              <a:rPr lang="de-DE" dirty="0"/>
              <a:t>→ wir erheben mit je 4 Blöcken eine Aufmerksamkeitsform, je 80 Stimuli wäre aber zu viel, da wir ja 3 Durchläufe haben</a:t>
            </a:r>
          </a:p>
          <a:p>
            <a:pPr>
              <a:defRPr/>
            </a:pPr>
            <a:br>
              <a:rPr lang="de-DE" dirty="0"/>
            </a:br>
            <a:r>
              <a:rPr lang="de-DE" b="1" dirty="0"/>
              <a:t>Studie 2 Minuten Pause:</a:t>
            </a:r>
            <a:endParaRPr lang="de-DE" dirty="0"/>
          </a:p>
          <a:p>
            <a:pPr>
              <a:defRPr/>
            </a:pPr>
            <a:r>
              <a:rPr lang="de-DE" dirty="0"/>
              <a:t>in verschiedenen Studien meist Pausen von 1-4 Minuten. Hier: Es wurden akustische Signale präsentiert, in 4 Blöcken mit je 150 Reizen, zwischen den Blöcken waren 2 Minuten Pause. Bei uns ist die Pause zwischen den Durchläufen, in der Studie ein Block ca. 3 Minuten , bei uns ein Durchlauf ca. 4,5 Minuten</a:t>
            </a:r>
          </a:p>
          <a:p>
            <a:pPr>
              <a:defRPr/>
            </a:pPr>
            <a:r>
              <a:rPr lang="de-DE" dirty="0"/>
              <a:t>In einer Studie mussten Probanden die </a:t>
            </a:r>
            <a:r>
              <a:rPr lang="de-DE" dirty="0" err="1"/>
              <a:t>attraktivität</a:t>
            </a:r>
            <a:r>
              <a:rPr lang="de-DE" dirty="0"/>
              <a:t> von Schauspielern bewerten und hatten auch da zwischen den Blöcken 1 Minute Pause</a:t>
            </a:r>
          </a:p>
          <a:p>
            <a:pPr>
              <a:defRPr/>
            </a:pPr>
            <a:br>
              <a:rPr lang="de-DE" dirty="0"/>
            </a:br>
            <a:r>
              <a:rPr lang="de-DE" b="1" dirty="0"/>
              <a:t>8 Blöcke:  </a:t>
            </a:r>
            <a:r>
              <a:rPr lang="de-DE" dirty="0"/>
              <a:t>je 4, um Wechsel zu messen (4 Blöcke insgesamt wären zu wenig). Möglichkeit direkter Vergleich “Block 1 selektiv im m1. Durchlauf mit Block 1 selektiv im 3. Durchlauf”</a:t>
            </a:r>
          </a:p>
        </p:txBody>
      </p:sp>
      <p:sp>
        <p:nvSpPr>
          <p:cNvPr id="51204" name="Foliennummernplatzhalter 3">
            <a:extLst>
              <a:ext uri="{FF2B5EF4-FFF2-40B4-BE49-F238E27FC236}">
                <a16:creationId xmlns:a16="http://schemas.microsoft.com/office/drawing/2014/main" id="{B1735B6B-1870-4D74-AB8A-BA8BD319E8A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A55CA1F9-163E-4737-AD5A-6F56E46314A5}" type="slidenum">
              <a:rPr lang="de-DE" altLang="de-DE" smtClean="0">
                <a:latin typeface="Calibri" panose="020F0502020204030204" pitchFamily="34" charset="0"/>
              </a:rPr>
              <a:pPr/>
              <a:t>19</a:t>
            </a:fld>
            <a:endParaRPr lang="de-DE" altLang="de-DE">
              <a:latin typeface="Calibri" panose="020F0502020204030204" pitchFamily="34" charset="0"/>
            </a:endParaRPr>
          </a:p>
        </p:txBody>
      </p:sp>
    </p:spTree>
    <p:extLst>
      <p:ext uri="{BB962C8B-B14F-4D97-AF65-F5344CB8AC3E}">
        <p14:creationId xmlns:p14="http://schemas.microsoft.com/office/powerpoint/2010/main" val="1060568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lienbildplatzhalter 1">
            <a:extLst>
              <a:ext uri="{FF2B5EF4-FFF2-40B4-BE49-F238E27FC236}">
                <a16:creationId xmlns:a16="http://schemas.microsoft.com/office/drawing/2014/main" id="{D0801155-3A93-4B45-A6FB-152B2E68551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izenplatzhalter 2">
            <a:extLst>
              <a:ext uri="{FF2B5EF4-FFF2-40B4-BE49-F238E27FC236}">
                <a16:creationId xmlns:a16="http://schemas.microsoft.com/office/drawing/2014/main" id="{E7E24B68-1A25-4A2E-ACEC-B6ED0A66F4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de-DE" altLang="de-DE"/>
              <a:t>Wir haben erst selektive und geteilte Aufmerksamkeit unabhängig voneinander gemessen und danach die Aufmerksamkeitsformen im Wechsel um die Wechselkosten zu ermitteln</a:t>
            </a:r>
          </a:p>
          <a:p>
            <a:pPr marL="171450" indent="-171450">
              <a:buFontTx/>
              <a:buChar char="•"/>
            </a:pPr>
            <a:r>
              <a:rPr lang="de-DE" altLang="de-DE"/>
              <a:t>Die sel. &amp; get. Aufmerksamkeiten werden mit jeweils 4 Blöcken gemessen und beim Wechsel werden in 6 Blöcken die sel. &amp; get. Aufmerksamkeit  abgewechselt, zwischen den Durchläufen jeweils 2 Minuten Pause</a:t>
            </a:r>
          </a:p>
          <a:p>
            <a:pPr marL="171450" indent="-171450">
              <a:buFontTx/>
              <a:buChar char="•"/>
            </a:pPr>
            <a:endParaRPr lang="de-DE" altLang="de-DE"/>
          </a:p>
        </p:txBody>
      </p:sp>
      <p:sp>
        <p:nvSpPr>
          <p:cNvPr id="53252" name="Foliennummernplatzhalter 3">
            <a:extLst>
              <a:ext uri="{FF2B5EF4-FFF2-40B4-BE49-F238E27FC236}">
                <a16:creationId xmlns:a16="http://schemas.microsoft.com/office/drawing/2014/main" id="{B903553C-BCD2-47D5-801F-730A6A737D0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02E8F6D3-C2B5-4C63-9EB6-63A9B03CA103}" type="slidenum">
              <a:rPr lang="de-DE" altLang="de-DE" smtClean="0">
                <a:latin typeface="Calibri" panose="020F0502020204030204" pitchFamily="34" charset="0"/>
              </a:rPr>
              <a:pPr/>
              <a:t>20</a:t>
            </a:fld>
            <a:endParaRPr lang="de-DE" altLang="de-DE">
              <a:latin typeface="Calibri" panose="020F0502020204030204" pitchFamily="34" charset="0"/>
            </a:endParaRPr>
          </a:p>
        </p:txBody>
      </p:sp>
    </p:spTree>
    <p:extLst>
      <p:ext uri="{BB962C8B-B14F-4D97-AF65-F5344CB8AC3E}">
        <p14:creationId xmlns:p14="http://schemas.microsoft.com/office/powerpoint/2010/main" val="649576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31" name="Shape 331"/>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
        <p:nvSpPr>
          <p:cNvPr id="332" name="Shape 332"/>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38</a:t>
            </a:fld>
            <a:endParaRPr/>
          </a:p>
        </p:txBody>
      </p:sp>
    </p:spTree>
    <p:extLst>
      <p:ext uri="{BB962C8B-B14F-4D97-AF65-F5344CB8AC3E}">
        <p14:creationId xmlns:p14="http://schemas.microsoft.com/office/powerpoint/2010/main" val="143023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38" name="Shape 33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
        <p:nvSpPr>
          <p:cNvPr id="339" name="Shape 339"/>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39</a:t>
            </a:fld>
            <a:endParaRPr/>
          </a:p>
        </p:txBody>
      </p:sp>
    </p:spTree>
    <p:extLst>
      <p:ext uri="{BB962C8B-B14F-4D97-AF65-F5344CB8AC3E}">
        <p14:creationId xmlns:p14="http://schemas.microsoft.com/office/powerpoint/2010/main" val="3739224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lienbildplatzhalter 1">
            <a:extLst>
              <a:ext uri="{FF2B5EF4-FFF2-40B4-BE49-F238E27FC236}">
                <a16:creationId xmlns:a16="http://schemas.microsoft.com/office/drawing/2014/main" id="{C8EA782F-6504-45C0-A358-764CDD343C5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izenplatzhalter 2">
            <a:extLst>
              <a:ext uri="{FF2B5EF4-FFF2-40B4-BE49-F238E27FC236}">
                <a16:creationId xmlns:a16="http://schemas.microsoft.com/office/drawing/2014/main" id="{3985EA60-7786-4872-A3F7-80BBE062B0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a:t>Verschiedene Arten der Aufmerksamkeit: </a:t>
            </a:r>
          </a:p>
          <a:p>
            <a:r>
              <a:rPr lang="de-DE" altLang="de-DE"/>
              <a:t>Daueraufmerksamkeit: Die Fähigkeit, sich über einen langen Zeitraum auf eine Aktivität oder einen Reiz konzentrieren</a:t>
            </a:r>
          </a:p>
          <a:p>
            <a:r>
              <a:rPr lang="de-DE" altLang="de-DE"/>
              <a:t>Vigilanz oder auch Wachheit: jene Aufmerksamkeitsleistung, bei der eine bestimmte Aktivität über einen längeren Zeitraum aufrecht erhalten wird.</a:t>
            </a:r>
          </a:p>
          <a:p>
            <a:r>
              <a:rPr lang="de-DE" altLang="de-DE"/>
              <a:t>Alertness: Unterscheidung tonische Alertness (allgemeine Wachheit) &amp; phasische Alertness (Aktivierungsansteig nach einem Warnreiz)</a:t>
            </a:r>
          </a:p>
          <a:p>
            <a:r>
              <a:rPr lang="de-DE" altLang="de-DE"/>
              <a:t>Selektive Aufmerksamkeit: </a:t>
            </a:r>
          </a:p>
          <a:p>
            <a:r>
              <a:rPr lang="de-DE" altLang="de-DE"/>
              <a:t>Geteilte Aufmerksamkeit:</a:t>
            </a:r>
          </a:p>
          <a:p>
            <a:br>
              <a:rPr lang="de-DE" altLang="de-DE"/>
            </a:br>
            <a:r>
              <a:rPr lang="de-DE" altLang="de-DE"/>
              <a:t>Im Rahmen unseres Paradigmas gehen wir auf selektive und geteilte Aufmerksamkeit ein</a:t>
            </a:r>
          </a:p>
          <a:p>
            <a:endParaRPr lang="de-DE" altLang="de-DE"/>
          </a:p>
        </p:txBody>
      </p:sp>
      <p:sp>
        <p:nvSpPr>
          <p:cNvPr id="16388" name="Foliennummernplatzhalter 3">
            <a:extLst>
              <a:ext uri="{FF2B5EF4-FFF2-40B4-BE49-F238E27FC236}">
                <a16:creationId xmlns:a16="http://schemas.microsoft.com/office/drawing/2014/main" id="{7034F880-FD5E-4D34-99A1-4EE582A6C39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01C19417-D026-4BC1-B898-DD3214331C1F}" type="slidenum">
              <a:rPr lang="de-DE" altLang="de-DE" smtClean="0">
                <a:latin typeface="Calibri" panose="020F0502020204030204" pitchFamily="34" charset="0"/>
              </a:rPr>
              <a:pPr/>
              <a:t>3</a:t>
            </a:fld>
            <a:endParaRPr lang="de-DE" altLang="de-DE">
              <a:latin typeface="Calibri" panose="020F0502020204030204" pitchFamily="34" charset="0"/>
            </a:endParaRPr>
          </a:p>
        </p:txBody>
      </p:sp>
    </p:spTree>
    <p:extLst>
      <p:ext uri="{BB962C8B-B14F-4D97-AF65-F5344CB8AC3E}">
        <p14:creationId xmlns:p14="http://schemas.microsoft.com/office/powerpoint/2010/main" val="506254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45" name="Shape 34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
        <p:nvSpPr>
          <p:cNvPr id="346" name="Shape 346"/>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40</a:t>
            </a:fld>
            <a:endParaRPr/>
          </a:p>
        </p:txBody>
      </p:sp>
    </p:spTree>
    <p:extLst>
      <p:ext uri="{BB962C8B-B14F-4D97-AF65-F5344CB8AC3E}">
        <p14:creationId xmlns:p14="http://schemas.microsoft.com/office/powerpoint/2010/main" val="58703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52" name="Shape 352"/>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
        <p:nvSpPr>
          <p:cNvPr id="353" name="Shape 353"/>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41</a:t>
            </a:fld>
            <a:endParaRPr/>
          </a:p>
        </p:txBody>
      </p:sp>
    </p:spTree>
    <p:extLst>
      <p:ext uri="{BB962C8B-B14F-4D97-AF65-F5344CB8AC3E}">
        <p14:creationId xmlns:p14="http://schemas.microsoft.com/office/powerpoint/2010/main" val="2189263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45" name="Shape 34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
        <p:nvSpPr>
          <p:cNvPr id="346" name="Shape 346"/>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43</a:t>
            </a:fld>
            <a:endParaRPr/>
          </a:p>
        </p:txBody>
      </p:sp>
    </p:spTree>
    <p:extLst>
      <p:ext uri="{BB962C8B-B14F-4D97-AF65-F5344CB8AC3E}">
        <p14:creationId xmlns:p14="http://schemas.microsoft.com/office/powerpoint/2010/main" val="1423782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45" name="Shape 34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
        <p:nvSpPr>
          <p:cNvPr id="346" name="Shape 346"/>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44</a:t>
            </a:fld>
            <a:endParaRPr/>
          </a:p>
        </p:txBody>
      </p:sp>
    </p:spTree>
    <p:extLst>
      <p:ext uri="{BB962C8B-B14F-4D97-AF65-F5344CB8AC3E}">
        <p14:creationId xmlns:p14="http://schemas.microsoft.com/office/powerpoint/2010/main" val="921176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45" name="Shape 34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
        <p:nvSpPr>
          <p:cNvPr id="346" name="Shape 346"/>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45</a:t>
            </a:fld>
            <a:endParaRPr/>
          </a:p>
        </p:txBody>
      </p:sp>
    </p:spTree>
    <p:extLst>
      <p:ext uri="{BB962C8B-B14F-4D97-AF65-F5344CB8AC3E}">
        <p14:creationId xmlns:p14="http://schemas.microsoft.com/office/powerpoint/2010/main" val="1308771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9931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6355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5532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365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8754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lienbildplatzhalter 1">
            <a:extLst>
              <a:ext uri="{FF2B5EF4-FFF2-40B4-BE49-F238E27FC236}">
                <a16:creationId xmlns:a16="http://schemas.microsoft.com/office/drawing/2014/main" id="{79DFC821-5414-4FB1-BF97-DFD5667D328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664E43C3-C05A-4D87-A39B-79DC2619D911}"/>
              </a:ext>
            </a:extLst>
          </p:cNvPr>
          <p:cNvSpPr>
            <a:spLocks noGrp="1"/>
          </p:cNvSpPr>
          <p:nvPr>
            <p:ph type="body" idx="1"/>
          </p:nvPr>
        </p:nvSpPr>
        <p:spPr/>
        <p:txBody>
          <a:bodyPr/>
          <a:lstStyle/>
          <a:p>
            <a:pPr lvl="2">
              <a:buFont typeface="Arial" panose="020B0604020202020204" pitchFamily="34" charset="0"/>
              <a:buNone/>
              <a:defRPr/>
            </a:pPr>
            <a:r>
              <a:rPr lang="de-DE" dirty="0"/>
              <a:t>stellen Sie sich vor:</a:t>
            </a:r>
          </a:p>
          <a:p>
            <a:pPr marL="171450" indent="-171450">
              <a:buFont typeface="Arial" panose="020B0604020202020204" pitchFamily="34" charset="0"/>
              <a:buChar char="•"/>
              <a:defRPr/>
            </a:pPr>
            <a:r>
              <a:rPr lang="de-DE" dirty="0"/>
              <a:t>Einprägen einer Telefonnummer in lauter Umgebung (U-Bahn, Einkaufszentrum)</a:t>
            </a:r>
          </a:p>
          <a:p>
            <a:pPr marL="171450" indent="-171450">
              <a:buFont typeface="Arial" panose="020B0604020202020204" pitchFamily="34" charset="0"/>
              <a:buChar char="•"/>
              <a:defRPr/>
            </a:pPr>
            <a:r>
              <a:rPr lang="de-DE" dirty="0"/>
              <a:t>Ignorieren von Störreizen und Konzentration auf bestimmte Zielreize, um wichtige Informationen aus dem Arbeitsgedächtnis nicht zu verlieren. → Fokussierung notwendig!</a:t>
            </a:r>
          </a:p>
          <a:p>
            <a:pPr>
              <a:defRPr/>
            </a:pPr>
            <a:br>
              <a:rPr lang="de-DE" dirty="0"/>
            </a:br>
            <a:endParaRPr lang="de-DE" dirty="0"/>
          </a:p>
        </p:txBody>
      </p:sp>
      <p:sp>
        <p:nvSpPr>
          <p:cNvPr id="18436" name="Foliennummernplatzhalter 3">
            <a:extLst>
              <a:ext uri="{FF2B5EF4-FFF2-40B4-BE49-F238E27FC236}">
                <a16:creationId xmlns:a16="http://schemas.microsoft.com/office/drawing/2014/main" id="{FACD1AF4-1462-47EA-ACAA-B4811264D16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7FB492E9-C2B7-41DE-AE63-3436FAB8E8E7}" type="slidenum">
              <a:rPr lang="de-DE" altLang="de-DE" smtClean="0">
                <a:latin typeface="Calibri" panose="020F0502020204030204" pitchFamily="34" charset="0"/>
              </a:rPr>
              <a:pPr/>
              <a:t>4</a:t>
            </a:fld>
            <a:endParaRPr lang="de-DE" altLang="de-DE">
              <a:latin typeface="Calibri" panose="020F0502020204030204" pitchFamily="34" charset="0"/>
            </a:endParaRPr>
          </a:p>
        </p:txBody>
      </p:sp>
    </p:spTree>
    <p:extLst>
      <p:ext uri="{BB962C8B-B14F-4D97-AF65-F5344CB8AC3E}">
        <p14:creationId xmlns:p14="http://schemas.microsoft.com/office/powerpoint/2010/main" val="1559418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671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Folienbildplatzhalter 1">
            <a:extLst>
              <a:ext uri="{FF2B5EF4-FFF2-40B4-BE49-F238E27FC236}">
                <a16:creationId xmlns:a16="http://schemas.microsoft.com/office/drawing/2014/main" id="{9A2FA8C4-F4C6-4E1D-A574-C291D75792A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6215AF84-AC3D-4CC3-A15B-1174FC2D2041}"/>
              </a:ext>
            </a:extLst>
          </p:cNvPr>
          <p:cNvSpPr>
            <a:spLocks noGrp="1"/>
          </p:cNvSpPr>
          <p:nvPr>
            <p:ph type="body" idx="1"/>
          </p:nvPr>
        </p:nvSpPr>
        <p:spPr/>
        <p:txBody>
          <a:bodyPr/>
          <a:lstStyle/>
          <a:p>
            <a:pPr marL="171450" indent="-171450">
              <a:buFont typeface="Arial" panose="020B0604020202020204" pitchFamily="34" charset="0"/>
              <a:buChar char="•"/>
              <a:defRPr/>
            </a:pPr>
            <a:r>
              <a:rPr lang="de-DE" dirty="0"/>
              <a:t>„eventuell messbar oder wie formulieren?“</a:t>
            </a:r>
          </a:p>
          <a:p>
            <a:pPr marL="171450" indent="-171450">
              <a:buFont typeface="Arial" panose="020B0604020202020204" pitchFamily="34" charset="0"/>
              <a:buChar char="•"/>
              <a:defRPr/>
            </a:pPr>
            <a:r>
              <a:rPr lang="de-DE" dirty="0"/>
              <a:t>Vielleicht ermüdet man, weil man so lange das Gleiche macht → Wechsel wirkt </a:t>
            </a:r>
            <a:r>
              <a:rPr lang="de-DE" dirty="0" err="1"/>
              <a:t>Vigilanzeffekten</a:t>
            </a:r>
            <a:r>
              <a:rPr lang="de-DE" dirty="0"/>
              <a:t> entgegen </a:t>
            </a:r>
          </a:p>
          <a:p>
            <a:pPr>
              <a:defRPr/>
            </a:pPr>
            <a:endParaRPr lang="de-DE" dirty="0"/>
          </a:p>
          <a:p>
            <a:pPr marL="171450" indent="-171450">
              <a:buFont typeface="Arial" panose="020B0604020202020204" pitchFamily="34" charset="0"/>
              <a:buChar char="•"/>
              <a:defRPr/>
            </a:pPr>
            <a:r>
              <a:rPr lang="de-DE" dirty="0"/>
              <a:t>aktuell Durchführung einer Studie zur Validierung des Tests:</a:t>
            </a:r>
          </a:p>
          <a:p>
            <a:pPr marL="171450" indent="-171450">
              <a:buFont typeface="Arial" panose="020B0604020202020204" pitchFamily="34" charset="0"/>
              <a:buChar char="•"/>
              <a:defRPr/>
            </a:pPr>
            <a:r>
              <a:rPr lang="de-DE" dirty="0"/>
              <a:t>enthält Digit Span &amp; Go- </a:t>
            </a:r>
            <a:r>
              <a:rPr lang="de-DE" dirty="0" err="1"/>
              <a:t>NoGo</a:t>
            </a:r>
            <a:r>
              <a:rPr lang="de-DE" dirty="0"/>
              <a:t> Task zum Vergleich</a:t>
            </a:r>
          </a:p>
          <a:p>
            <a:pPr marL="171450" indent="-171450">
              <a:buFont typeface="Arial" panose="020B0604020202020204" pitchFamily="34" charset="0"/>
              <a:buChar char="•"/>
              <a:defRPr/>
            </a:pPr>
            <a:br>
              <a:rPr lang="de-DE" dirty="0"/>
            </a:br>
            <a:r>
              <a:rPr lang="de-DE" dirty="0"/>
              <a:t>Digit-Span-Test misst das Arbeitsgedächtnis (andere Methode und misst was anderes, aber ähnliches)</a:t>
            </a:r>
          </a:p>
          <a:p>
            <a:pPr marL="171450" indent="-171450">
              <a:buFont typeface="Arial" panose="020B0604020202020204" pitchFamily="34" charset="0"/>
              <a:buChar char="•"/>
              <a:defRPr/>
            </a:pPr>
            <a:r>
              <a:rPr lang="de-DE" dirty="0"/>
              <a:t>Go </a:t>
            </a:r>
            <a:r>
              <a:rPr lang="de-DE" dirty="0" err="1"/>
              <a:t>No</a:t>
            </a:r>
            <a:r>
              <a:rPr lang="de-DE" dirty="0"/>
              <a:t>-Go misst Inhibition: ähnliche Methode, misst aber etwas ein bisschen anderes</a:t>
            </a:r>
          </a:p>
          <a:p>
            <a:pPr marL="171450" indent="-171450">
              <a:buFont typeface="Arial" panose="020B0604020202020204" pitchFamily="34" charset="0"/>
              <a:buChar char="•"/>
              <a:defRPr/>
            </a:pPr>
            <a:br>
              <a:rPr lang="de-DE" dirty="0"/>
            </a:br>
            <a:br>
              <a:rPr lang="de-DE" dirty="0"/>
            </a:br>
            <a:r>
              <a:rPr lang="de-DE" dirty="0"/>
              <a:t>es gilt zu Überprüfen ob wir neben dem Wechsel auch anderes Feststellen können</a:t>
            </a:r>
          </a:p>
          <a:p>
            <a:pPr>
              <a:defRPr/>
            </a:pPr>
            <a:br>
              <a:rPr lang="de-DE" dirty="0"/>
            </a:br>
            <a:br>
              <a:rPr lang="de-DE" dirty="0"/>
            </a:br>
            <a:endParaRPr lang="de-DE" dirty="0"/>
          </a:p>
        </p:txBody>
      </p:sp>
      <p:sp>
        <p:nvSpPr>
          <p:cNvPr id="77828" name="Foliennummernplatzhalter 3">
            <a:extLst>
              <a:ext uri="{FF2B5EF4-FFF2-40B4-BE49-F238E27FC236}">
                <a16:creationId xmlns:a16="http://schemas.microsoft.com/office/drawing/2014/main" id="{59D8EB1E-5DB5-43B6-88B2-F410E3CDEB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6407D468-F6EF-4B57-AEE0-E445941B8436}" type="slidenum">
              <a:rPr lang="de-DE" altLang="de-DE" smtClean="0">
                <a:latin typeface="Calibri" panose="020F0502020204030204" pitchFamily="34" charset="0"/>
              </a:rPr>
              <a:pPr/>
              <a:t>53</a:t>
            </a:fld>
            <a:endParaRPr lang="de-DE" altLang="de-DE">
              <a:latin typeface="Calibri" panose="020F0502020204030204" pitchFamily="34" charset="0"/>
            </a:endParaRPr>
          </a:p>
        </p:txBody>
      </p:sp>
    </p:spTree>
    <p:extLst>
      <p:ext uri="{BB962C8B-B14F-4D97-AF65-F5344CB8AC3E}">
        <p14:creationId xmlns:p14="http://schemas.microsoft.com/office/powerpoint/2010/main" val="801695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lienbildplatzhalter 1">
            <a:extLst>
              <a:ext uri="{FF2B5EF4-FFF2-40B4-BE49-F238E27FC236}">
                <a16:creationId xmlns:a16="http://schemas.microsoft.com/office/drawing/2014/main" id="{2BA68774-12DA-408A-ABCD-A644E817DB4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D742E001-C09E-4832-B8C9-D5D788EFF788}"/>
              </a:ext>
            </a:extLst>
          </p:cNvPr>
          <p:cNvSpPr>
            <a:spLocks noGrp="1"/>
          </p:cNvSpPr>
          <p:nvPr>
            <p:ph type="body" idx="1"/>
          </p:nvPr>
        </p:nvSpPr>
        <p:spPr/>
        <p:txBody>
          <a:bodyPr/>
          <a:lstStyle/>
          <a:p>
            <a:pPr>
              <a:defRPr/>
            </a:pPr>
            <a:endParaRPr lang="de-DE" dirty="0"/>
          </a:p>
          <a:p>
            <a:pPr marL="1085850" lvl="2" indent="-171450">
              <a:buFont typeface="Arial" panose="020B0604020202020204" pitchFamily="34" charset="0"/>
              <a:buChar char="•"/>
              <a:defRPr/>
            </a:pPr>
            <a:r>
              <a:rPr lang="de-DE" dirty="0"/>
              <a:t>Beispiel: </a:t>
            </a:r>
          </a:p>
          <a:p>
            <a:pPr marL="171450" indent="-171450">
              <a:buFont typeface="Arial" panose="020B0604020202020204" pitchFamily="34" charset="0"/>
              <a:buChar char="•"/>
              <a:defRPr/>
            </a:pPr>
            <a:r>
              <a:rPr lang="de-DE" dirty="0"/>
              <a:t>Arbeit als Kellner: Merken von Bestellungen und Tischen, Servieren, etc.</a:t>
            </a:r>
          </a:p>
          <a:p>
            <a:pPr marL="171450" indent="-171450">
              <a:buFont typeface="Arial" panose="020B0604020202020204" pitchFamily="34" charset="0"/>
              <a:buChar char="•"/>
              <a:defRPr/>
            </a:pPr>
            <a:r>
              <a:rPr lang="de-DE" dirty="0"/>
              <a:t>Zwei oder mehr unterschiedliche Reize gleichzeitig wahrnehmen und den zahlreichen Anforderungen der Umgebung gerecht werden</a:t>
            </a:r>
          </a:p>
          <a:p>
            <a:pPr marL="171450" indent="-171450">
              <a:buFont typeface="Arial" panose="020B0604020202020204" pitchFamily="34" charset="0"/>
              <a:buChar char="•"/>
              <a:defRPr/>
            </a:pPr>
            <a:r>
              <a:rPr lang="de-DE" dirty="0"/>
              <a:t>Simultane Aufmerksamkeit, Verarbeitung unterschiedlicher Informationsquellen</a:t>
            </a:r>
          </a:p>
        </p:txBody>
      </p:sp>
      <p:sp>
        <p:nvSpPr>
          <p:cNvPr id="20484" name="Foliennummernplatzhalter 3">
            <a:extLst>
              <a:ext uri="{FF2B5EF4-FFF2-40B4-BE49-F238E27FC236}">
                <a16:creationId xmlns:a16="http://schemas.microsoft.com/office/drawing/2014/main" id="{85ED1F83-D8D4-4533-AFA9-DD9357C4601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A8E9AC25-2D25-4D08-B74C-6440501F05BD}" type="slidenum">
              <a:rPr lang="de-DE" altLang="de-DE" smtClean="0">
                <a:latin typeface="Calibri" panose="020F0502020204030204" pitchFamily="34" charset="0"/>
              </a:rPr>
              <a:pPr/>
              <a:t>5</a:t>
            </a:fld>
            <a:endParaRPr lang="de-DE" altLang="de-DE">
              <a:latin typeface="Calibri" panose="020F0502020204030204" pitchFamily="34" charset="0"/>
            </a:endParaRPr>
          </a:p>
        </p:txBody>
      </p:sp>
    </p:spTree>
    <p:extLst>
      <p:ext uri="{BB962C8B-B14F-4D97-AF65-F5344CB8AC3E}">
        <p14:creationId xmlns:p14="http://schemas.microsoft.com/office/powerpoint/2010/main" val="2415446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lienbildplatzhalter 1">
            <a:extLst>
              <a:ext uri="{FF2B5EF4-FFF2-40B4-BE49-F238E27FC236}">
                <a16:creationId xmlns:a16="http://schemas.microsoft.com/office/drawing/2014/main" id="{C359F280-4376-4DBA-A7DE-6C476C7A1F8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4D96870A-6119-4E25-B321-AF07A3BEF8DF}"/>
              </a:ext>
            </a:extLst>
          </p:cNvPr>
          <p:cNvSpPr>
            <a:spLocks noGrp="1"/>
          </p:cNvSpPr>
          <p:nvPr>
            <p:ph type="body" idx="1"/>
          </p:nvPr>
        </p:nvSpPr>
        <p:spPr/>
        <p:txBody>
          <a:bodyPr/>
          <a:lstStyle/>
          <a:p>
            <a:pPr marL="171450" indent="-171450">
              <a:buFont typeface="Arial" panose="020B0604020202020204" pitchFamily="34" charset="0"/>
              <a:buChar char="•"/>
              <a:defRPr/>
            </a:pPr>
            <a:r>
              <a:rPr lang="de-DE" dirty="0"/>
              <a:t>Jeder kennt es… Straßenverkehr.</a:t>
            </a:r>
          </a:p>
          <a:p>
            <a:pPr marL="171450" indent="-171450">
              <a:buFont typeface="Arial" panose="020B0604020202020204" pitchFamily="34" charset="0"/>
              <a:buChar char="•"/>
              <a:defRPr/>
            </a:pPr>
            <a:r>
              <a:rPr lang="de-DE" dirty="0"/>
              <a:t>Ampelschaltung, Verkehrsteilnehmer, Bedienung des Autos, Ggf. Radio</a:t>
            </a:r>
          </a:p>
          <a:p>
            <a:pPr marL="171450" indent="-171450">
              <a:buFont typeface="Arial" panose="020B0604020202020204" pitchFamily="34" charset="0"/>
              <a:buChar char="•"/>
              <a:defRPr/>
            </a:pPr>
            <a:r>
              <a:rPr lang="de-DE" dirty="0"/>
              <a:t>Kognitive Verarbeitung:  vor allem Aufmerksamkeit notwendig</a:t>
            </a:r>
          </a:p>
          <a:p>
            <a:pPr>
              <a:defRPr/>
            </a:pPr>
            <a:br>
              <a:rPr lang="de-DE" dirty="0"/>
            </a:br>
            <a:endParaRPr lang="de-DE" dirty="0"/>
          </a:p>
        </p:txBody>
      </p:sp>
      <p:sp>
        <p:nvSpPr>
          <p:cNvPr id="22532" name="Foliennummernplatzhalter 3">
            <a:extLst>
              <a:ext uri="{FF2B5EF4-FFF2-40B4-BE49-F238E27FC236}">
                <a16:creationId xmlns:a16="http://schemas.microsoft.com/office/drawing/2014/main" id="{CEB41DC5-EAA8-4A5E-B595-ACBCD1F098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AED03409-8567-42DE-B33A-5D5A0C286E47}" type="slidenum">
              <a:rPr lang="de-DE" altLang="de-DE" smtClean="0">
                <a:latin typeface="Calibri" panose="020F0502020204030204" pitchFamily="34" charset="0"/>
              </a:rPr>
              <a:pPr/>
              <a:t>6</a:t>
            </a:fld>
            <a:endParaRPr lang="de-DE" altLang="de-DE">
              <a:latin typeface="Calibri" panose="020F0502020204030204" pitchFamily="34" charset="0"/>
            </a:endParaRPr>
          </a:p>
        </p:txBody>
      </p:sp>
    </p:spTree>
    <p:extLst>
      <p:ext uri="{BB962C8B-B14F-4D97-AF65-F5344CB8AC3E}">
        <p14:creationId xmlns:p14="http://schemas.microsoft.com/office/powerpoint/2010/main" val="44749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lienbildplatzhalter 1">
            <a:extLst>
              <a:ext uri="{FF2B5EF4-FFF2-40B4-BE49-F238E27FC236}">
                <a16:creationId xmlns:a16="http://schemas.microsoft.com/office/drawing/2014/main" id="{4747CD6F-CC97-4373-A7B0-EB02D92E784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134ED560-B97D-4830-9A0D-2A5384C7C276}"/>
              </a:ext>
            </a:extLst>
          </p:cNvPr>
          <p:cNvSpPr>
            <a:spLocks noGrp="1"/>
          </p:cNvSpPr>
          <p:nvPr>
            <p:ph type="body" idx="1"/>
          </p:nvPr>
        </p:nvSpPr>
        <p:spPr/>
        <p:txBody>
          <a:bodyPr/>
          <a:lstStyle/>
          <a:p>
            <a:pPr marL="171450" indent="-171450">
              <a:buFont typeface="Arial" panose="020B0604020202020204" pitchFamily="34" charset="0"/>
              <a:buChar char="•"/>
              <a:defRPr/>
            </a:pPr>
            <a:r>
              <a:rPr lang="de-DE" dirty="0"/>
              <a:t>oder auch: Biathlon!</a:t>
            </a:r>
          </a:p>
          <a:p>
            <a:pPr marL="171450" indent="-171450">
              <a:buFont typeface="Arial" panose="020B0604020202020204" pitchFamily="34" charset="0"/>
              <a:buChar char="•"/>
              <a:defRPr/>
            </a:pPr>
            <a:br>
              <a:rPr lang="de-DE" dirty="0"/>
            </a:br>
            <a:r>
              <a:rPr lang="de-DE" dirty="0"/>
              <a:t>Wechsel zwischen verschiedenen Aufgaben (Schießen, Ski fahren) mit verschiedenen Anforderungen</a:t>
            </a:r>
          </a:p>
          <a:p>
            <a:pPr marL="171450" indent="-171450">
              <a:buFont typeface="Arial" panose="020B0604020202020204" pitchFamily="34" charset="0"/>
              <a:buChar char="•"/>
              <a:defRPr/>
            </a:pPr>
            <a:r>
              <a:rPr lang="de-DE" dirty="0"/>
              <a:t>Wechsel zwischen Aufmerksamkeitstypen </a:t>
            </a:r>
          </a:p>
          <a:p>
            <a:pPr>
              <a:defRPr/>
            </a:pPr>
            <a:br>
              <a:rPr lang="de-DE" dirty="0"/>
            </a:br>
            <a:endParaRPr lang="de-DE" dirty="0"/>
          </a:p>
        </p:txBody>
      </p:sp>
      <p:sp>
        <p:nvSpPr>
          <p:cNvPr id="24580" name="Foliennummernplatzhalter 3">
            <a:extLst>
              <a:ext uri="{FF2B5EF4-FFF2-40B4-BE49-F238E27FC236}">
                <a16:creationId xmlns:a16="http://schemas.microsoft.com/office/drawing/2014/main" id="{45E0AF41-9CB0-44CC-9ADB-AE90C98C521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F57F5F76-593E-410F-B3AB-A869D380EDB7}" type="slidenum">
              <a:rPr lang="de-DE" altLang="de-DE" smtClean="0">
                <a:latin typeface="Calibri" panose="020F0502020204030204" pitchFamily="34" charset="0"/>
              </a:rPr>
              <a:pPr/>
              <a:t>7</a:t>
            </a:fld>
            <a:endParaRPr lang="de-DE" altLang="de-DE">
              <a:latin typeface="Calibri" panose="020F0502020204030204" pitchFamily="34" charset="0"/>
            </a:endParaRPr>
          </a:p>
        </p:txBody>
      </p:sp>
    </p:spTree>
    <p:extLst>
      <p:ext uri="{BB962C8B-B14F-4D97-AF65-F5344CB8AC3E}">
        <p14:creationId xmlns:p14="http://schemas.microsoft.com/office/powerpoint/2010/main" val="3675329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a:extLst>
              <a:ext uri="{FF2B5EF4-FFF2-40B4-BE49-F238E27FC236}">
                <a16:creationId xmlns:a16="http://schemas.microsoft.com/office/drawing/2014/main" id="{D279F8C3-A43B-45BB-A5CA-BE3E598257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izenplatzhalter 2">
            <a:extLst>
              <a:ext uri="{FF2B5EF4-FFF2-40B4-BE49-F238E27FC236}">
                <a16:creationId xmlns:a16="http://schemas.microsoft.com/office/drawing/2014/main" id="{7048059D-84FF-4B5D-AAAE-E3E3BA2246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a:t>Zum Wechsel der beiden Aufmerksamkeitstypen bislang kaum Forschung </a:t>
            </a:r>
          </a:p>
          <a:p>
            <a:r>
              <a:rPr lang="de-DE" altLang="de-DE"/>
              <a:t>- daher sehr wichtig dass wir uns mit dem Thema Wechsel außeinandergesetzt und ein eigenes Testverfahren dazu entwickelt haben.</a:t>
            </a:r>
          </a:p>
          <a:p>
            <a:br>
              <a:rPr lang="de-DE" altLang="de-DE"/>
            </a:br>
            <a:r>
              <a:rPr lang="de-DE" altLang="de-DE"/>
              <a:t>meine Kollegin bringt Ihnen nun näher wie bereits zu selektiver und geteilter Aufmerksamkeit geforscht wurde,</a:t>
            </a:r>
          </a:p>
          <a:p>
            <a:r>
              <a:rPr lang="de-DE" altLang="de-DE"/>
              <a:t>Forschungsergebnisse berichten.</a:t>
            </a:r>
          </a:p>
          <a:p>
            <a:endParaRPr lang="de-DE" altLang="de-DE"/>
          </a:p>
        </p:txBody>
      </p:sp>
      <p:sp>
        <p:nvSpPr>
          <p:cNvPr id="38916" name="Foliennummernplatzhalter 3">
            <a:extLst>
              <a:ext uri="{FF2B5EF4-FFF2-40B4-BE49-F238E27FC236}">
                <a16:creationId xmlns:a16="http://schemas.microsoft.com/office/drawing/2014/main" id="{6A4B26A2-6606-4224-89CB-0D2169ED961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80A4D1C0-D383-4C7A-8653-A5D992377F20}" type="slidenum">
              <a:rPr lang="de-DE" altLang="de-DE" smtClean="0">
                <a:latin typeface="Calibri" panose="020F0502020204030204" pitchFamily="34" charset="0"/>
              </a:rPr>
              <a:pPr/>
              <a:t>8</a:t>
            </a:fld>
            <a:endParaRPr lang="de-DE" altLang="de-DE">
              <a:latin typeface="Calibri" panose="020F0502020204030204" pitchFamily="34" charset="0"/>
            </a:endParaRPr>
          </a:p>
        </p:txBody>
      </p:sp>
    </p:spTree>
    <p:extLst>
      <p:ext uri="{BB962C8B-B14F-4D97-AF65-F5344CB8AC3E}">
        <p14:creationId xmlns:p14="http://schemas.microsoft.com/office/powerpoint/2010/main" val="1864294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lienbildplatzhalter 1">
            <a:extLst>
              <a:ext uri="{FF2B5EF4-FFF2-40B4-BE49-F238E27FC236}">
                <a16:creationId xmlns:a16="http://schemas.microsoft.com/office/drawing/2014/main" id="{A418655E-C62E-4FA4-B02F-35C1A57B70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B18F0292-3345-4F6C-861F-990B842EF0EA}"/>
              </a:ext>
            </a:extLst>
          </p:cNvPr>
          <p:cNvSpPr>
            <a:spLocks noGrp="1"/>
          </p:cNvSpPr>
          <p:nvPr>
            <p:ph type="body" idx="1"/>
          </p:nvPr>
        </p:nvSpPr>
        <p:spPr/>
        <p:txBody>
          <a:bodyPr>
            <a:normAutofit fontScale="77500" lnSpcReduction="20000"/>
          </a:bodyPr>
          <a:lstStyle/>
          <a:p>
            <a:pPr marL="171450" indent="-171450">
              <a:buFont typeface="Arial" panose="020B0604020202020204" pitchFamily="34" charset="0"/>
              <a:buChar char="•"/>
              <a:defRPr/>
            </a:pPr>
            <a:r>
              <a:rPr lang="de-DE" dirty="0"/>
              <a:t>Zunächst Studien angesehen, Überblick über Thema, Aufbau der Paradigmen, Vorgehensweise   (</a:t>
            </a:r>
            <a:r>
              <a:rPr lang="de-DE" dirty="0" err="1"/>
              <a:t>Abb</a:t>
            </a:r>
            <a:r>
              <a:rPr lang="de-DE" dirty="0"/>
              <a:t> ????)</a:t>
            </a:r>
          </a:p>
          <a:p>
            <a:pPr marL="171450" indent="-171450">
              <a:buFont typeface="Arial" panose="020B0604020202020204" pitchFamily="34" charset="0"/>
              <a:buChar char="•"/>
              <a:defRPr/>
            </a:pPr>
            <a:r>
              <a:rPr lang="de-DE" dirty="0"/>
              <a:t>Kinder sollten so schnell wie möglich pinke Elefanten auf einem Bildschirm identifizieren. Pferde und Bären wurden als Ablenkungsreize genutzt. Das Verhältnis von </a:t>
            </a:r>
            <a:r>
              <a:rPr lang="de-DE" dirty="0" err="1"/>
              <a:t>Zielreiz</a:t>
            </a:r>
            <a:r>
              <a:rPr lang="de-DE" dirty="0"/>
              <a:t> (Elefant) zu Ablenkungsreiz betrug 1:5 (8-40) im ersten Durchlauf. Im zweiten Durchlauf wurden die Reize in einem Verhältnis von 1:8 (8-64) gezeigt. Insgesamt wurden die Reize 40s gezeigt. Wurde ein Elefant richtig erkannt wurde er mit einem blauen Kreis markiert.</a:t>
            </a:r>
          </a:p>
          <a:p>
            <a:pPr marL="171450" indent="-171450">
              <a:buFont typeface="Arial" panose="020B0604020202020204" pitchFamily="34" charset="0"/>
              <a:buChar char="•"/>
              <a:defRPr/>
            </a:pPr>
            <a:r>
              <a:rPr lang="de-DE" dirty="0"/>
              <a:t>Vorschulische selektive Aufmerksamkeit bezieht sich auf Arbeitsgedächtnis und Hemmungsentwicklung.</a:t>
            </a:r>
          </a:p>
          <a:p>
            <a:pPr marL="171450" indent="-171450">
              <a:buFont typeface="Arial" panose="020B0604020202020204" pitchFamily="34" charset="0"/>
              <a:buChar char="•"/>
              <a:defRPr/>
            </a:pPr>
            <a:r>
              <a:rPr lang="de-DE" dirty="0"/>
              <a:t>Diese Verbindungen bleiben nach Berücksichtigung von SES, Geschlecht, verbalen Fähigkeiten und Alter bestehen.</a:t>
            </a:r>
          </a:p>
          <a:p>
            <a:pPr marL="171450" indent="-171450">
              <a:buFont typeface="Arial" panose="020B0604020202020204" pitchFamily="34" charset="0"/>
              <a:buChar char="•"/>
              <a:defRPr/>
            </a:pPr>
            <a:r>
              <a:rPr lang="de-DE" dirty="0"/>
              <a:t>Die selektive Aufmerksamkeit zeigt über einen Zeitraum von 6 Monaten eine signifikante Stabilität.</a:t>
            </a:r>
          </a:p>
          <a:p>
            <a:pPr marL="171450" indent="-171450">
              <a:buFont typeface="Arial" panose="020B0604020202020204" pitchFamily="34" charset="0"/>
              <a:buChar char="•"/>
              <a:defRPr/>
            </a:pPr>
            <a:br>
              <a:rPr lang="de-DE" dirty="0"/>
            </a:br>
            <a:endParaRPr lang="de-DE" dirty="0"/>
          </a:p>
          <a:p>
            <a:pPr marL="171450" indent="-171450">
              <a:buFont typeface="Arial" panose="020B0604020202020204" pitchFamily="34" charset="0"/>
              <a:buChar char="•"/>
              <a:defRPr/>
            </a:pPr>
            <a:r>
              <a:rPr lang="de-DE" dirty="0"/>
              <a:t>Rückschlüsse: die Idee, dass Probanden auf eine Form (Elefant) reagieren mussten empfanden wir passend als Grundlage für unser Paradigma. </a:t>
            </a:r>
          </a:p>
          <a:p>
            <a:pPr>
              <a:defRPr/>
            </a:pPr>
            <a:br>
              <a:rPr lang="de-DE" dirty="0"/>
            </a:br>
            <a:r>
              <a:rPr lang="de-DE" u="sng" dirty="0">
                <a:hlinkClick r:id="rId3"/>
              </a:rPr>
              <a:t>https://www.sciencedirect.com/science/article/pii/S088520061730220X</a:t>
            </a:r>
            <a:endParaRPr lang="de-DE" dirty="0"/>
          </a:p>
          <a:p>
            <a:pPr>
              <a:defRPr/>
            </a:pPr>
            <a:endParaRPr lang="de-DE" dirty="0"/>
          </a:p>
          <a:p>
            <a:pPr>
              <a:defRPr/>
            </a:pPr>
            <a:endParaRPr lang="de-DE" dirty="0"/>
          </a:p>
        </p:txBody>
      </p:sp>
      <p:sp>
        <p:nvSpPr>
          <p:cNvPr id="30724" name="Foliennummernplatzhalter 3">
            <a:extLst>
              <a:ext uri="{FF2B5EF4-FFF2-40B4-BE49-F238E27FC236}">
                <a16:creationId xmlns:a16="http://schemas.microsoft.com/office/drawing/2014/main" id="{0C312916-272D-4C21-9BE8-425CA876954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8A116B30-BB09-4B40-BC6B-73B6075C99D8}" type="slidenum">
              <a:rPr lang="de-DE" altLang="de-DE" smtClean="0">
                <a:latin typeface="Calibri" panose="020F0502020204030204" pitchFamily="34" charset="0"/>
              </a:rPr>
              <a:pPr/>
              <a:t>9</a:t>
            </a:fld>
            <a:endParaRPr lang="de-DE" altLang="de-DE">
              <a:latin typeface="Calibri" panose="020F0502020204030204" pitchFamily="34" charset="0"/>
            </a:endParaRPr>
          </a:p>
        </p:txBody>
      </p:sp>
    </p:spTree>
    <p:extLst>
      <p:ext uri="{BB962C8B-B14F-4D97-AF65-F5344CB8AC3E}">
        <p14:creationId xmlns:p14="http://schemas.microsoft.com/office/powerpoint/2010/main" val="231041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lienbildplatzhalter 1">
            <a:extLst>
              <a:ext uri="{FF2B5EF4-FFF2-40B4-BE49-F238E27FC236}">
                <a16:creationId xmlns:a16="http://schemas.microsoft.com/office/drawing/2014/main" id="{832B100D-D146-4777-9BD3-25DAF72762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D71BD7A1-E7A3-4A16-9520-ABF614B4FF79}"/>
              </a:ext>
            </a:extLst>
          </p:cNvPr>
          <p:cNvSpPr>
            <a:spLocks noGrp="1"/>
          </p:cNvSpPr>
          <p:nvPr>
            <p:ph type="body" idx="1"/>
          </p:nvPr>
        </p:nvSpPr>
        <p:spPr/>
        <p:txBody>
          <a:bodyPr/>
          <a:lstStyle/>
          <a:p>
            <a:pPr marL="171450" indent="-171450">
              <a:buFont typeface="Arial" panose="020B0604020202020204" pitchFamily="34" charset="0"/>
              <a:buChar char="•"/>
              <a:defRPr/>
            </a:pPr>
            <a:r>
              <a:rPr lang="de-DE" dirty="0" err="1"/>
              <a:t>akk</a:t>
            </a:r>
            <a:r>
              <a:rPr lang="de-DE" dirty="0"/>
              <a:t>: 2 alternativ hohe Töne präsentiert -&gt; Gleiche erkennen</a:t>
            </a:r>
          </a:p>
          <a:p>
            <a:pPr marL="171450" indent="-171450">
              <a:buFont typeface="Arial" panose="020B0604020202020204" pitchFamily="34" charset="0"/>
              <a:buChar char="•"/>
              <a:defRPr/>
            </a:pPr>
            <a:r>
              <a:rPr lang="de-DE" dirty="0"/>
              <a:t>visuell: 4 x 4 Matrix (Punkte &amp; Kreuze) -&gt; Muster</a:t>
            </a:r>
          </a:p>
          <a:p>
            <a:pPr marL="171450" indent="-171450">
              <a:buFont typeface="Arial" panose="020B0604020202020204" pitchFamily="34" charset="0"/>
              <a:buChar char="•"/>
              <a:defRPr/>
            </a:pPr>
            <a:r>
              <a:rPr lang="de-DE" dirty="0"/>
              <a:t>aus 4 Kreuzen formt Viereck</a:t>
            </a:r>
          </a:p>
          <a:p>
            <a:pPr marL="171450" indent="-171450">
              <a:buFont typeface="Arial" panose="020B0604020202020204" pitchFamily="34" charset="0"/>
              <a:buChar char="•"/>
              <a:defRPr/>
            </a:pPr>
            <a:r>
              <a:rPr lang="de-DE" dirty="0"/>
              <a:t>Button drücken bei Targets (gleichzeitig </a:t>
            </a:r>
            <a:r>
              <a:rPr lang="de-DE" dirty="0" err="1"/>
              <a:t>präs</a:t>
            </a:r>
            <a:r>
              <a:rPr lang="de-DE" dirty="0"/>
              <a:t>.)</a:t>
            </a:r>
          </a:p>
          <a:p>
            <a:pPr marL="171450" indent="-171450">
              <a:buFont typeface="Arial" panose="020B0604020202020204" pitchFamily="34" charset="0"/>
              <a:buChar char="•"/>
              <a:defRPr/>
            </a:pPr>
            <a:r>
              <a:rPr lang="de-DE" dirty="0"/>
              <a:t>Reaktionszeiten erfasst → geteilte Aufmerksamkeit: signifikant länger als bei selektive Aufmerksamkeit</a:t>
            </a:r>
          </a:p>
          <a:p>
            <a:pPr marL="171450" indent="-171450">
              <a:buFont typeface="Arial" panose="020B0604020202020204" pitchFamily="34" charset="0"/>
              <a:buChar char="•"/>
              <a:defRPr/>
            </a:pPr>
            <a:r>
              <a:rPr lang="de-DE" dirty="0"/>
              <a:t>Da hier die Zeiten zwischen geteilter und selektiver Aufmerksamkeit verglichen wurden, haben wir uns Gedanken darüber gemacht, ob es nicht interessant wäre, die Wechselkosten (zwischen) zu messen</a:t>
            </a:r>
          </a:p>
          <a:p>
            <a:pPr marL="171450" indent="-171450">
              <a:buFont typeface="Arial" panose="020B0604020202020204" pitchFamily="34" charset="0"/>
              <a:buChar char="•"/>
              <a:defRPr/>
            </a:pPr>
            <a:r>
              <a:rPr lang="de-DE" dirty="0"/>
              <a:t>Haben uns hier zu dann Gedanken gemacht, ob visuelle und auditive Reize getestet werden sollen… → wir haben uns dagegen entschieden: reine visuelle Reize sind besser zu vergleichen</a:t>
            </a:r>
          </a:p>
          <a:p>
            <a:pPr marL="171450" indent="-171450">
              <a:buFont typeface="Arial" panose="020B0604020202020204" pitchFamily="34" charset="0"/>
              <a:buChar char="•"/>
              <a:defRPr/>
            </a:pPr>
            <a:endParaRPr lang="de-DE" dirty="0"/>
          </a:p>
          <a:p>
            <a:pPr marL="171450" indent="-171450">
              <a:buFont typeface="Arial" panose="020B0604020202020204" pitchFamily="34" charset="0"/>
              <a:buChar char="•"/>
              <a:defRPr/>
            </a:pPr>
            <a:r>
              <a:rPr lang="de-DE" u="sng" dirty="0">
                <a:hlinkClick r:id="rId3"/>
              </a:rPr>
              <a:t>https://onlinelibrary.wiley.com/doi/full/10.1002/hbm.10082</a:t>
            </a:r>
            <a:endParaRPr lang="de-DE" dirty="0"/>
          </a:p>
          <a:p>
            <a:pPr>
              <a:defRPr/>
            </a:pPr>
            <a:endParaRPr lang="de-DE" dirty="0"/>
          </a:p>
        </p:txBody>
      </p:sp>
      <p:sp>
        <p:nvSpPr>
          <p:cNvPr id="32772" name="Foliennummernplatzhalter 3">
            <a:extLst>
              <a:ext uri="{FF2B5EF4-FFF2-40B4-BE49-F238E27FC236}">
                <a16:creationId xmlns:a16="http://schemas.microsoft.com/office/drawing/2014/main" id="{E928944A-F7F4-45AA-90F9-0BBB7A662A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E70203B4-B741-400B-9752-7CED49EAA733}" type="slidenum">
              <a:rPr lang="de-DE" altLang="de-DE" smtClean="0">
                <a:latin typeface="Calibri" panose="020F0502020204030204" pitchFamily="34" charset="0"/>
              </a:rPr>
              <a:pPr/>
              <a:t>10</a:t>
            </a:fld>
            <a:endParaRPr lang="de-DE" altLang="de-DE">
              <a:latin typeface="Calibri" panose="020F0502020204030204" pitchFamily="34" charset="0"/>
            </a:endParaRPr>
          </a:p>
        </p:txBody>
      </p:sp>
    </p:spTree>
    <p:extLst>
      <p:ext uri="{BB962C8B-B14F-4D97-AF65-F5344CB8AC3E}">
        <p14:creationId xmlns:p14="http://schemas.microsoft.com/office/powerpoint/2010/main" val="670467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el und Inhalt">
  <p:cSld name="1_Titel und Inhal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79387" y="179387"/>
            <a:ext cx="6840537" cy="863600"/>
          </a:xfrm>
          <a:prstGeom prst="rect">
            <a:avLst/>
          </a:prstGeom>
          <a:noFill/>
          <a:ln>
            <a:noFill/>
          </a:ln>
        </p:spPr>
        <p:txBody>
          <a:bodyPr spcFirstLastPara="1" wrap="square" lIns="180000" tIns="0" rIns="0" bIns="0" anchor="ctr" anchorCtr="0"/>
          <a:lstStyle>
            <a:lvl1pPr marR="0" lvl="0" algn="l" rtl="0">
              <a:spcBef>
                <a:spcPts val="0"/>
              </a:spcBef>
              <a:spcAft>
                <a:spcPts val="0"/>
              </a:spcAft>
              <a:buSzPts val="1400"/>
              <a:buNone/>
              <a:defRPr sz="2000" b="1"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000" b="1"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000" b="1"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000" b="1"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000" b="1"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chemeClr val="lt1"/>
                </a:solidFill>
                <a:latin typeface="Arial"/>
                <a:ea typeface="Arial"/>
                <a:cs typeface="Arial"/>
                <a:sym typeface="Arial"/>
              </a:defRPr>
            </a:lvl9pPr>
          </a:lstStyle>
          <a:p>
            <a:endParaRPr/>
          </a:p>
        </p:txBody>
      </p:sp>
      <p:sp>
        <p:nvSpPr>
          <p:cNvPr id="38" name="Shape 38"/>
          <p:cNvSpPr txBox="1">
            <a:spLocks noGrp="1"/>
          </p:cNvSpPr>
          <p:nvPr>
            <p:ph type="body" idx="1"/>
          </p:nvPr>
        </p:nvSpPr>
        <p:spPr>
          <a:xfrm>
            <a:off x="180000" y="1224000"/>
            <a:ext cx="8784000" cy="4320000"/>
          </a:xfrm>
          <a:prstGeom prst="rect">
            <a:avLst/>
          </a:prstGeom>
          <a:noFill/>
          <a:ln w="9525" cap="flat" cmpd="sng">
            <a:solidFill>
              <a:schemeClr val="dk2"/>
            </a:solidFill>
            <a:prstDash val="solid"/>
            <a:miter lim="800000"/>
            <a:headEnd type="none" w="sm" len="sm"/>
            <a:tailEnd type="none" w="sm" len="sm"/>
          </a:ln>
        </p:spPr>
        <p:txBody>
          <a:bodyPr spcFirstLastPara="1" wrap="square" lIns="180000" tIns="180000" rIns="180000" bIns="180000" anchor="t" anchorCtr="0"/>
          <a:lstStyle>
            <a:lvl1pPr marL="457200" marR="0" lvl="0" indent="-406400" algn="l" rtl="0">
              <a:spcBef>
                <a:spcPts val="560"/>
              </a:spcBef>
              <a:spcAft>
                <a:spcPts val="0"/>
              </a:spcAft>
              <a:buClr>
                <a:srgbClr val="004C93"/>
              </a:buClr>
              <a:buSzPts val="2800"/>
              <a:buFont typeface="Arial"/>
              <a:buChar char="•"/>
              <a:defRPr sz="2800" b="1" i="0" u="none" strike="noStrike" cap="none">
                <a:solidFill>
                  <a:srgbClr val="004C93"/>
                </a:solidFill>
                <a:latin typeface="Arial"/>
                <a:ea typeface="Arial"/>
                <a:cs typeface="Arial"/>
                <a:sym typeface="Arial"/>
              </a:defRPr>
            </a:lvl1pPr>
            <a:lvl2pPr marL="914400" marR="0" lvl="1" indent="-228600" algn="l" rtl="0">
              <a:lnSpc>
                <a:spcPct val="100000"/>
              </a:lnSpc>
              <a:spcBef>
                <a:spcPts val="6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1371600" marR="0" lvl="2" indent="-314960" algn="l" rtl="0">
              <a:spcBef>
                <a:spcPts val="320"/>
              </a:spcBef>
              <a:spcAft>
                <a:spcPts val="0"/>
              </a:spcAft>
              <a:buClr>
                <a:schemeClr val="dk2"/>
              </a:buClr>
              <a:buSzPts val="1360"/>
              <a:buFont typeface="Merriweather Sans"/>
              <a:buChar char="￭"/>
              <a:defRPr sz="1600" b="0" i="0" u="none" strike="noStrike" cap="none">
                <a:solidFill>
                  <a:schemeClr val="dk1"/>
                </a:solidFill>
                <a:latin typeface="Arial"/>
                <a:ea typeface="Arial"/>
                <a:cs typeface="Arial"/>
                <a:sym typeface="Arial"/>
              </a:defRPr>
            </a:lvl3pPr>
            <a:lvl4pPr marL="1828800" marR="0" lvl="3" indent="-355600"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Shape 39"/>
          <p:cNvSpPr>
            <a:spLocks noGrp="1"/>
          </p:cNvSpPr>
          <p:nvPr>
            <p:ph type="pic" idx="2"/>
          </p:nvPr>
        </p:nvSpPr>
        <p:spPr>
          <a:xfrm>
            <a:off x="7239000" y="5791200"/>
            <a:ext cx="1735138" cy="881064"/>
          </a:xfrm>
          <a:prstGeom prst="rect">
            <a:avLst/>
          </a:prstGeom>
          <a:noFill/>
          <a:ln>
            <a:noFill/>
          </a:ln>
        </p:spPr>
        <p:txBody>
          <a:bodyPr spcFirstLastPara="1" wrap="square" lIns="180000" tIns="180000" rIns="180000" bIns="180000" anchor="t" anchorCtr="0"/>
          <a:lstStyle>
            <a:lvl1pPr marR="0" lvl="0" algn="l" rtl="0">
              <a:spcBef>
                <a:spcPts val="24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R="0" lvl="1" algn="l" rtl="0">
              <a:spcBef>
                <a:spcPts val="60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2pPr>
            <a:lvl3pPr marR="0" lvl="2" algn="l" rtl="0">
              <a:spcBef>
                <a:spcPts val="320"/>
              </a:spcBef>
              <a:spcAft>
                <a:spcPts val="0"/>
              </a:spcAft>
              <a:buClr>
                <a:schemeClr val="dk2"/>
              </a:buClr>
              <a:buSzPts val="1600"/>
              <a:buFont typeface="Merriweather Sans"/>
              <a:buChar char="▪"/>
              <a:defRPr sz="1600" b="0" i="0" u="none" strike="noStrike" cap="none">
                <a:solidFill>
                  <a:schemeClr val="dk1"/>
                </a:solidFill>
                <a:latin typeface="Arial"/>
                <a:ea typeface="Arial"/>
                <a:cs typeface="Arial"/>
                <a:sym typeface="Arial"/>
              </a:defRPr>
            </a:lvl3pPr>
            <a:lvl4pPr marR="0" lvl="3"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dt" idx="10"/>
          </p:nvPr>
        </p:nvSpPr>
        <p:spPr>
          <a:xfrm>
            <a:off x="3495675" y="6481762"/>
            <a:ext cx="2133600" cy="365125"/>
          </a:xfrm>
          <a:prstGeom prst="rect">
            <a:avLst/>
          </a:prstGeom>
          <a:noFill/>
          <a:ln>
            <a:noFill/>
          </a:ln>
        </p:spPr>
        <p:txBody>
          <a:bodyPr spcFirstLastPara="1" wrap="square" lIns="91425" tIns="45700" rIns="91425" bIns="45700" anchor="t" anchorCtr="0"/>
          <a:lstStyle>
            <a:lvl1pPr marR="0" lvl="0" algn="ctr" rtl="0">
              <a:lnSpc>
                <a:spcPct val="100000"/>
              </a:lnSpc>
              <a:spcBef>
                <a:spcPts val="0"/>
              </a:spcBef>
              <a:spcAft>
                <a:spcPts val="0"/>
              </a:spcAft>
              <a:buSzPts val="1400"/>
              <a:buNone/>
              <a:defRPr sz="1200" b="0" i="0" u="none">
                <a:solidFill>
                  <a:srgbClr val="004C93"/>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ftr" idx="11"/>
          </p:nvPr>
        </p:nvSpPr>
        <p:spPr>
          <a:xfrm>
            <a:off x="111125" y="6491287"/>
            <a:ext cx="1423987"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200" b="0" i="0" u="none">
                <a:solidFill>
                  <a:schemeClr val="dk2"/>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3C43701B-8F36-4FDC-89A0-148C6D6B65FB}"/>
              </a:ext>
            </a:extLst>
          </p:cNvPr>
          <p:cNvSpPr/>
          <p:nvPr userDrawn="1"/>
        </p:nvSpPr>
        <p:spPr>
          <a:xfrm>
            <a:off x="179388" y="4478338"/>
            <a:ext cx="6554787" cy="22002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de-DE" dirty="0"/>
          </a:p>
        </p:txBody>
      </p:sp>
      <p:pic>
        <p:nvPicPr>
          <p:cNvPr id="6" name="Grafik 8" descr="Bild1.jpg">
            <a:extLst>
              <a:ext uri="{FF2B5EF4-FFF2-40B4-BE49-F238E27FC236}">
                <a16:creationId xmlns:a16="http://schemas.microsoft.com/office/drawing/2014/main" id="{4493C221-58EC-4D17-B6FE-79DCAB78AFA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9388" y="179388"/>
            <a:ext cx="8785225"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Bildplatzhalter 8"/>
          <p:cNvSpPr>
            <a:spLocks noGrp="1"/>
          </p:cNvSpPr>
          <p:nvPr>
            <p:ph type="pic" sz="quarter" idx="10"/>
          </p:nvPr>
        </p:nvSpPr>
        <p:spPr>
          <a:xfrm>
            <a:off x="6915600" y="4478399"/>
            <a:ext cx="2048400" cy="2199600"/>
          </a:xfrm>
          <a:ln>
            <a:noFill/>
          </a:ln>
        </p:spPr>
        <p:txBody>
          <a:bodyPr/>
          <a:lstStyle>
            <a:lvl1pPr>
              <a:defRPr sz="1400">
                <a:solidFill>
                  <a:schemeClr val="tx1"/>
                </a:solidFill>
              </a:defRPr>
            </a:lvl1pPr>
          </a:lstStyle>
          <a:p>
            <a:pPr lvl="0"/>
            <a:r>
              <a:rPr lang="de-DE" noProof="0" dirty="0"/>
              <a:t>Bild durch Klicken auf Symbol hinzufügen</a:t>
            </a:r>
          </a:p>
        </p:txBody>
      </p:sp>
      <p:sp>
        <p:nvSpPr>
          <p:cNvPr id="10" name="Textplatzhalter 10"/>
          <p:cNvSpPr>
            <a:spLocks noGrp="1"/>
          </p:cNvSpPr>
          <p:nvPr>
            <p:ph type="body" sz="quarter" idx="11"/>
          </p:nvPr>
        </p:nvSpPr>
        <p:spPr>
          <a:xfrm>
            <a:off x="360000" y="4860000"/>
            <a:ext cx="5969000" cy="900000"/>
          </a:xfrm>
          <a:ln>
            <a:noFill/>
          </a:ln>
        </p:spPr>
        <p:txBody>
          <a:bodyPr lIns="0" tIns="0" bIns="0"/>
          <a:lstStyle>
            <a:lvl1pPr marL="0" marR="0" indent="0" algn="l" defTabSz="457200" rtl="0" eaLnBrk="0" fontAlgn="base" latinLnBrk="0" hangingPunct="0">
              <a:lnSpc>
                <a:spcPct val="100000"/>
              </a:lnSpc>
              <a:spcBef>
                <a:spcPct val="20000"/>
              </a:spcBef>
              <a:spcAft>
                <a:spcPts val="500"/>
              </a:spcAft>
              <a:buClrTx/>
              <a:buSzTx/>
              <a:buFont typeface="Arial" charset="0"/>
              <a:buNone/>
              <a:tabLst/>
              <a:defRPr sz="3200" b="1" i="1"/>
            </a:lvl1pPr>
          </a:lstStyle>
          <a:p>
            <a:pPr lvl="0"/>
            <a:r>
              <a:rPr lang="de-DE" dirty="0"/>
              <a:t>Mastertextformat bearbeiten</a:t>
            </a:r>
          </a:p>
        </p:txBody>
      </p:sp>
      <p:sp>
        <p:nvSpPr>
          <p:cNvPr id="12" name="Textplatzhalter 14"/>
          <p:cNvSpPr>
            <a:spLocks noGrp="1"/>
          </p:cNvSpPr>
          <p:nvPr>
            <p:ph type="body" sz="quarter" idx="12"/>
          </p:nvPr>
        </p:nvSpPr>
        <p:spPr>
          <a:xfrm>
            <a:off x="360000" y="5940000"/>
            <a:ext cx="5969000" cy="360000"/>
          </a:xfrm>
          <a:ln>
            <a:noFill/>
          </a:ln>
        </p:spPr>
        <p:txBody>
          <a:bodyPr lIns="0" tIns="0" bIns="0"/>
          <a:lstStyle>
            <a:lvl1pPr>
              <a:defRPr sz="1800" b="0"/>
            </a:lvl1pPr>
          </a:lstStyle>
          <a:p>
            <a:pPr lvl="0"/>
            <a:r>
              <a:rPr lang="de-DE" dirty="0"/>
              <a:t>Mastertextformat bearbeiten</a:t>
            </a:r>
          </a:p>
        </p:txBody>
      </p:sp>
    </p:spTree>
    <p:extLst>
      <p:ext uri="{BB962C8B-B14F-4D97-AF65-F5344CB8AC3E}">
        <p14:creationId xmlns:p14="http://schemas.microsoft.com/office/powerpoint/2010/main" val="2986994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Zwei Inhalte">
    <p:spTree>
      <p:nvGrpSpPr>
        <p:cNvPr id="1" name=""/>
        <p:cNvGrpSpPr/>
        <p:nvPr/>
      </p:nvGrpSpPr>
      <p:grpSpPr>
        <a:xfrm>
          <a:off x="0" y="0"/>
          <a:ext cx="0" cy="0"/>
          <a:chOff x="0" y="0"/>
          <a:chExt cx="0" cy="0"/>
        </a:xfrm>
      </p:grpSpPr>
      <p:pic>
        <p:nvPicPr>
          <p:cNvPr id="3" name="Grafik 7" descr="Bild2.jpg">
            <a:extLst>
              <a:ext uri="{FF2B5EF4-FFF2-40B4-BE49-F238E27FC236}">
                <a16:creationId xmlns:a16="http://schemas.microsoft.com/office/drawing/2014/main" id="{BCF8F31C-5011-4B1D-9CF7-FBB441056393}"/>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9388" y="179388"/>
            <a:ext cx="8785225" cy="64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Bild 8" descr="Logo+Claim_RGB.png">
            <a:extLst>
              <a:ext uri="{FF2B5EF4-FFF2-40B4-BE49-F238E27FC236}">
                <a16:creationId xmlns:a16="http://schemas.microsoft.com/office/drawing/2014/main" id="{69327817-4C6A-4E22-BDD2-2AD10998F75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661150" y="474663"/>
            <a:ext cx="2297113"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platzhalter 12"/>
          <p:cNvSpPr>
            <a:spLocks noGrp="1"/>
          </p:cNvSpPr>
          <p:nvPr>
            <p:ph type="body" sz="quarter" idx="11"/>
          </p:nvPr>
        </p:nvSpPr>
        <p:spPr>
          <a:xfrm>
            <a:off x="330201" y="2520000"/>
            <a:ext cx="8489949" cy="2032000"/>
          </a:xfrm>
          <a:ln>
            <a:noFill/>
          </a:ln>
        </p:spPr>
        <p:txBody>
          <a:bodyPr/>
          <a:lstStyle>
            <a:lvl1pPr>
              <a:defRPr sz="3500">
                <a:solidFill>
                  <a:srgbClr val="FFFFFF"/>
                </a:solidFill>
              </a:defRPr>
            </a:lvl1pPr>
          </a:lstStyle>
          <a:p>
            <a:pPr lvl="0"/>
            <a:r>
              <a:rPr lang="de-DE"/>
              <a:t>Textmasterformate durch Klicken bearbeiten</a:t>
            </a:r>
          </a:p>
        </p:txBody>
      </p:sp>
    </p:spTree>
    <p:extLst>
      <p:ext uri="{BB962C8B-B14F-4D97-AF65-F5344CB8AC3E}">
        <p14:creationId xmlns:p14="http://schemas.microsoft.com/office/powerpoint/2010/main" val="296769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a:xfrm>
            <a:off x="180000" y="1224000"/>
            <a:ext cx="8784000" cy="4320000"/>
          </a:xfrm>
        </p:spPr>
        <p:txBody>
          <a:bodyPr/>
          <a:lstStyle>
            <a:lvl2pPr marL="0" marR="0" indent="0" algn="l" defTabSz="457200" rtl="0" eaLnBrk="1" fontAlgn="base" latinLnBrk="0" hangingPunct="1">
              <a:lnSpc>
                <a:spcPct val="100000"/>
              </a:lnSpc>
              <a:spcBef>
                <a:spcPct val="20000"/>
              </a:spcBef>
              <a:spcAft>
                <a:spcPts val="0"/>
              </a:spcAft>
              <a:buClrTx/>
              <a:buSzTx/>
              <a:buFont typeface="Arial" charset="0"/>
              <a:buNone/>
              <a:tabLst/>
              <a:defRPr b="0">
                <a:solidFill>
                  <a:srgbClr val="000000"/>
                </a:solidFill>
              </a:defRPr>
            </a:lvl2pPr>
            <a:lvl3pPr marL="0" indent="179388">
              <a:buClr>
                <a:schemeClr val="tx2"/>
              </a:buClr>
              <a:buSzPct val="85000"/>
              <a:buFont typeface="Lucida Grande"/>
              <a:buChar char="￭"/>
              <a:defRPr baseline="0"/>
            </a:lvl3pPr>
          </a:lstStyle>
          <a:p>
            <a:pPr lvl="0"/>
            <a:r>
              <a:rPr lang="de-DE" dirty="0"/>
              <a:t>Mastertextformat bearbeiten</a:t>
            </a:r>
          </a:p>
          <a:p>
            <a:pPr lvl="1"/>
            <a:r>
              <a:rPr lang="de-DE" dirty="0"/>
              <a:t>Zweite Ebene</a:t>
            </a:r>
          </a:p>
          <a:p>
            <a:pPr lvl="1"/>
            <a:r>
              <a:rPr lang="de-DE" dirty="0"/>
              <a:t>Dritte Ebene</a:t>
            </a:r>
          </a:p>
          <a:p>
            <a:pPr lvl="2"/>
            <a:r>
              <a:rPr lang="de-DE" dirty="0"/>
              <a:t>Vierte Ebene</a:t>
            </a:r>
          </a:p>
        </p:txBody>
      </p:sp>
      <p:sp>
        <p:nvSpPr>
          <p:cNvPr id="7" name="Bildplatzhalter 6"/>
          <p:cNvSpPr>
            <a:spLocks noGrp="1"/>
          </p:cNvSpPr>
          <p:nvPr>
            <p:ph type="pic" sz="quarter" idx="12"/>
          </p:nvPr>
        </p:nvSpPr>
        <p:spPr>
          <a:xfrm>
            <a:off x="7239000" y="5791200"/>
            <a:ext cx="1735138" cy="881064"/>
          </a:xfrm>
          <a:ln>
            <a:noFill/>
          </a:ln>
        </p:spPr>
        <p:txBody>
          <a:bodyPr/>
          <a:lstStyle>
            <a:lvl1pPr>
              <a:defRPr sz="1200" b="0">
                <a:solidFill>
                  <a:srgbClr val="000000"/>
                </a:solidFill>
              </a:defRPr>
            </a:lvl1pPr>
          </a:lstStyle>
          <a:p>
            <a:pPr lvl="0"/>
            <a:r>
              <a:rPr lang="de-DE" noProof="0" dirty="0"/>
              <a:t>Bild durch Klicken auf Symbol hinzufügen</a:t>
            </a:r>
          </a:p>
        </p:txBody>
      </p:sp>
      <p:sp>
        <p:nvSpPr>
          <p:cNvPr id="5" name="Datumsplatzhalter 3">
            <a:extLst>
              <a:ext uri="{FF2B5EF4-FFF2-40B4-BE49-F238E27FC236}">
                <a16:creationId xmlns:a16="http://schemas.microsoft.com/office/drawing/2014/main" id="{97803267-7806-4EDB-9306-36B9D83292AE}"/>
              </a:ext>
            </a:extLst>
          </p:cNvPr>
          <p:cNvSpPr>
            <a:spLocks noGrp="1"/>
          </p:cNvSpPr>
          <p:nvPr>
            <p:ph type="dt" sz="half" idx="13"/>
          </p:nvPr>
        </p:nvSpPr>
        <p:spPr/>
        <p:txBody>
          <a:bodyPr/>
          <a:lstStyle>
            <a:lvl1pPr>
              <a:defRPr/>
            </a:lvl1pPr>
          </a:lstStyle>
          <a:p>
            <a:pPr>
              <a:defRPr/>
            </a:pPr>
            <a:fld id="{B93B3530-0627-4A12-96EC-874F039F2ACD}" type="datetime1">
              <a:rPr lang="de-DE"/>
              <a:pPr>
                <a:defRPr/>
              </a:pPr>
              <a:t>09.07.2018</a:t>
            </a:fld>
            <a:endParaRPr lang="de-DE"/>
          </a:p>
        </p:txBody>
      </p:sp>
      <p:sp>
        <p:nvSpPr>
          <p:cNvPr id="6" name="Fußzeilenplatzhalter 4">
            <a:extLst>
              <a:ext uri="{FF2B5EF4-FFF2-40B4-BE49-F238E27FC236}">
                <a16:creationId xmlns:a16="http://schemas.microsoft.com/office/drawing/2014/main" id="{DE84B5CC-F52D-4B9D-9D2D-248377A2DA26}"/>
              </a:ext>
            </a:extLst>
          </p:cNvPr>
          <p:cNvSpPr>
            <a:spLocks noGrp="1"/>
          </p:cNvSpPr>
          <p:nvPr>
            <p:ph type="ftr" sz="quarter" idx="14"/>
          </p:nvPr>
        </p:nvSpPr>
        <p:spPr/>
        <p:txBody>
          <a:bodyPr/>
          <a:lstStyle>
            <a:lvl1pPr>
              <a:defRPr/>
            </a:lvl1pPr>
          </a:lstStyle>
          <a:p>
            <a:pPr>
              <a:defRPr/>
            </a:pPr>
            <a:r>
              <a:rPr lang="de-DE"/>
              <a:t>www.uni-due.de</a:t>
            </a:r>
            <a:endParaRPr lang="de-DE" dirty="0"/>
          </a:p>
        </p:txBody>
      </p:sp>
    </p:spTree>
    <p:extLst>
      <p:ext uri="{BB962C8B-B14F-4D97-AF65-F5344CB8AC3E}">
        <p14:creationId xmlns:p14="http://schemas.microsoft.com/office/powerpoint/2010/main" val="4018066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
        <p:cNvGrpSpPr/>
        <p:nvPr/>
      </p:nvGrpSpPr>
      <p:grpSpPr>
        <a:xfrm>
          <a:off x="0" y="0"/>
          <a:ext cx="0" cy="0"/>
          <a:chOff x="0" y="0"/>
          <a:chExt cx="0" cy="0"/>
        </a:xfrm>
      </p:grpSpPr>
      <p:pic>
        <p:nvPicPr>
          <p:cNvPr id="30" name="Shape 30" descr="header_master.jpg"/>
          <p:cNvPicPr preferRelativeResize="0"/>
          <p:nvPr/>
        </p:nvPicPr>
        <p:blipFill rotWithShape="1">
          <a:blip r:embed="rId6">
            <a:alphaModFix/>
          </a:blip>
          <a:srcRect/>
          <a:stretch/>
        </p:blipFill>
        <p:spPr>
          <a:xfrm>
            <a:off x="179387" y="179387"/>
            <a:ext cx="8785225" cy="863600"/>
          </a:xfrm>
          <a:prstGeom prst="rect">
            <a:avLst/>
          </a:prstGeom>
          <a:noFill/>
          <a:ln>
            <a:noFill/>
          </a:ln>
        </p:spPr>
      </p:pic>
      <p:pic>
        <p:nvPicPr>
          <p:cNvPr id="31" name="Shape 31" descr="Logo+Claim_RGB.png"/>
          <p:cNvPicPr preferRelativeResize="0"/>
          <p:nvPr/>
        </p:nvPicPr>
        <p:blipFill rotWithShape="1">
          <a:blip r:embed="rId7">
            <a:alphaModFix/>
          </a:blip>
          <a:srcRect/>
          <a:stretch/>
        </p:blipFill>
        <p:spPr>
          <a:xfrm>
            <a:off x="7362825" y="341312"/>
            <a:ext cx="1603375" cy="619125"/>
          </a:xfrm>
          <a:prstGeom prst="rect">
            <a:avLst/>
          </a:prstGeom>
          <a:noFill/>
          <a:ln>
            <a:noFill/>
          </a:ln>
        </p:spPr>
      </p:pic>
      <p:sp>
        <p:nvSpPr>
          <p:cNvPr id="32" name="Shape 32"/>
          <p:cNvSpPr txBox="1">
            <a:spLocks noGrp="1"/>
          </p:cNvSpPr>
          <p:nvPr>
            <p:ph type="body" idx="1"/>
          </p:nvPr>
        </p:nvSpPr>
        <p:spPr>
          <a:xfrm>
            <a:off x="179387" y="1223962"/>
            <a:ext cx="8783637" cy="5040312"/>
          </a:xfrm>
          <a:prstGeom prst="rect">
            <a:avLst/>
          </a:prstGeom>
          <a:noFill/>
          <a:ln w="9525" cap="flat" cmpd="sng">
            <a:solidFill>
              <a:schemeClr val="dk2"/>
            </a:solidFill>
            <a:prstDash val="solid"/>
            <a:miter lim="800000"/>
            <a:headEnd type="none" w="sm" len="sm"/>
            <a:tailEnd type="none" w="sm" len="sm"/>
          </a:ln>
        </p:spPr>
        <p:txBody>
          <a:bodyPr spcFirstLastPara="1" wrap="square" lIns="180000" tIns="180000" rIns="180000" bIns="180000" anchor="t" anchorCtr="0"/>
          <a:lstStyle>
            <a:lvl1pPr marL="457200" marR="0" lvl="0" indent="-406400" algn="l" rtl="0">
              <a:spcBef>
                <a:spcPts val="560"/>
              </a:spcBef>
              <a:spcAft>
                <a:spcPts val="0"/>
              </a:spcAft>
              <a:buClr>
                <a:srgbClr val="004C93"/>
              </a:buClr>
              <a:buSzPts val="2800"/>
              <a:buFont typeface="Arial"/>
              <a:buChar char="•"/>
              <a:defRPr sz="2800" b="1" i="0" u="none" strike="noStrike" cap="none">
                <a:solidFill>
                  <a:srgbClr val="004C93"/>
                </a:solidFill>
                <a:latin typeface="Arial"/>
                <a:ea typeface="Arial"/>
                <a:cs typeface="Arial"/>
                <a:sym typeface="Arial"/>
              </a:defRPr>
            </a:lvl1pPr>
            <a:lvl2pPr marL="914400" marR="0" lvl="1" indent="-330200" algn="l" rtl="0">
              <a:spcBef>
                <a:spcPts val="60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2pPr>
            <a:lvl3pPr marL="1371600" marR="0" lvl="2" indent="-330200" algn="l" rtl="0">
              <a:spcBef>
                <a:spcPts val="320"/>
              </a:spcBef>
              <a:spcAft>
                <a:spcPts val="0"/>
              </a:spcAft>
              <a:buClr>
                <a:schemeClr val="dk2"/>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55600"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title"/>
          </p:nvPr>
        </p:nvSpPr>
        <p:spPr>
          <a:xfrm>
            <a:off x="179387" y="179387"/>
            <a:ext cx="6840537" cy="863600"/>
          </a:xfrm>
          <a:prstGeom prst="rect">
            <a:avLst/>
          </a:prstGeom>
          <a:noFill/>
          <a:ln>
            <a:noFill/>
          </a:ln>
        </p:spPr>
        <p:txBody>
          <a:bodyPr spcFirstLastPara="1" wrap="square" lIns="180000" tIns="0" rIns="0" bIns="0" anchor="ctr" anchorCtr="0"/>
          <a:lstStyle>
            <a:lvl1pPr marR="0" lvl="0" algn="l" rtl="0">
              <a:spcBef>
                <a:spcPts val="0"/>
              </a:spcBef>
              <a:spcAft>
                <a:spcPts val="0"/>
              </a:spcAft>
              <a:buSzPts val="1400"/>
              <a:buNone/>
              <a:defRPr sz="2000" b="1"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000" b="1"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000" b="1"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000" b="1"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000" b="1"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chemeClr val="lt1"/>
                </a:solidFill>
                <a:latin typeface="Arial"/>
                <a:ea typeface="Arial"/>
                <a:cs typeface="Arial"/>
                <a:sym typeface="Arial"/>
              </a:defRPr>
            </a:lvl9pPr>
          </a:lstStyle>
          <a:p>
            <a:endParaRPr/>
          </a:p>
        </p:txBody>
      </p:sp>
      <p:sp>
        <p:nvSpPr>
          <p:cNvPr id="34" name="Shape 34"/>
          <p:cNvSpPr txBox="1">
            <a:spLocks noGrp="1"/>
          </p:cNvSpPr>
          <p:nvPr>
            <p:ph type="dt" idx="10"/>
          </p:nvPr>
        </p:nvSpPr>
        <p:spPr>
          <a:xfrm>
            <a:off x="3495675" y="6481762"/>
            <a:ext cx="2133600" cy="365125"/>
          </a:xfrm>
          <a:prstGeom prst="rect">
            <a:avLst/>
          </a:prstGeom>
          <a:noFill/>
          <a:ln>
            <a:noFill/>
          </a:ln>
        </p:spPr>
        <p:txBody>
          <a:bodyPr spcFirstLastPara="1" wrap="square" lIns="91425" tIns="45700" rIns="91425" bIns="45700" anchor="t" anchorCtr="0"/>
          <a:lstStyle>
            <a:lvl1pPr marR="0" lvl="0" algn="ctr" rtl="0">
              <a:lnSpc>
                <a:spcPct val="100000"/>
              </a:lnSpc>
              <a:spcBef>
                <a:spcPts val="0"/>
              </a:spcBef>
              <a:spcAft>
                <a:spcPts val="0"/>
              </a:spcAft>
              <a:buSzPts val="1400"/>
              <a:buNone/>
              <a:defRPr sz="1200" b="0" i="0" u="none">
                <a:solidFill>
                  <a:srgbClr val="004C93"/>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ftr" idx="11"/>
          </p:nvPr>
        </p:nvSpPr>
        <p:spPr>
          <a:xfrm>
            <a:off x="111125" y="6491287"/>
            <a:ext cx="1423987"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200" b="0" i="0" u="none">
                <a:solidFill>
                  <a:schemeClr val="dk2"/>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eck 22">
            <a:extLst>
              <a:ext uri="{FF2B5EF4-FFF2-40B4-BE49-F238E27FC236}">
                <a16:creationId xmlns:a16="http://schemas.microsoft.com/office/drawing/2014/main" id="{2D54539E-3203-4AFF-B8E6-533201165FD0}"/>
              </a:ext>
            </a:extLst>
          </p:cNvPr>
          <p:cNvSpPr/>
          <p:nvPr/>
        </p:nvSpPr>
        <p:spPr>
          <a:xfrm>
            <a:off x="179388" y="4478338"/>
            <a:ext cx="8783637" cy="22002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de-DE" dirty="0"/>
          </a:p>
        </p:txBody>
      </p:sp>
      <p:sp>
        <p:nvSpPr>
          <p:cNvPr id="10243" name="Textplatzhalter 5">
            <a:extLst>
              <a:ext uri="{FF2B5EF4-FFF2-40B4-BE49-F238E27FC236}">
                <a16:creationId xmlns:a16="http://schemas.microsoft.com/office/drawing/2014/main" id="{FE921E40-3E3C-4DFD-B400-E53E2B4EA009}"/>
              </a:ext>
            </a:extLst>
          </p:cNvPr>
          <p:cNvSpPr>
            <a:spLocks noGrp="1"/>
          </p:cNvSpPr>
          <p:nvPr>
            <p:ph type="body" sz="quarter" idx="11"/>
          </p:nvPr>
        </p:nvSpPr>
        <p:spPr>
          <a:xfrm>
            <a:off x="360363" y="4859338"/>
            <a:ext cx="8429625" cy="1260475"/>
          </a:xfrm>
          <a:extLst>
            <a:ext uri="{91240B29-F687-4F45-9708-019B960494DF}">
              <a14:hiddenLine xmlns:a14="http://schemas.microsoft.com/office/drawing/2010/main" w="9525">
                <a:solidFill>
                  <a:schemeClr val="tx2"/>
                </a:solidFill>
                <a:miter lim="800000"/>
                <a:headEnd/>
                <a:tailEnd/>
              </a14:hiddenLine>
            </a:ext>
          </a:extLst>
        </p:spPr>
        <p:txBody>
          <a:bodyPr/>
          <a:lstStyle/>
          <a:p>
            <a:pPr>
              <a:buFont typeface="Arial" panose="020B0604020202020204" pitchFamily="34" charset="0"/>
              <a:buNone/>
            </a:pPr>
            <a:r>
              <a:rPr lang="de-DE" altLang="de-DE" dirty="0">
                <a:latin typeface="Arial" panose="020B0604020202020204" pitchFamily="34" charset="0"/>
                <a:cs typeface="Arial" panose="020B0604020202020204" pitchFamily="34" charset="0"/>
              </a:rPr>
              <a:t>Praxisprojekt Psychologie</a:t>
            </a:r>
          </a:p>
          <a:p>
            <a:pPr>
              <a:buFont typeface="Arial" panose="020B0604020202020204" pitchFamily="34" charset="0"/>
              <a:buNone/>
            </a:pPr>
            <a:r>
              <a:rPr lang="de-DE" altLang="de-DE" sz="2000" dirty="0">
                <a:latin typeface="Arial" panose="020B0604020202020204" pitchFamily="34" charset="0"/>
                <a:cs typeface="Arial" panose="020B0604020202020204" pitchFamily="34" charset="0"/>
              </a:rPr>
              <a:t>Testentwicklung zur Messung von Wechselkosten zwischen selektiver und geteilter Aufmerksamkeit </a:t>
            </a:r>
          </a:p>
          <a:p>
            <a:pPr>
              <a:buFont typeface="Arial" panose="020B0604020202020204" pitchFamily="34" charset="0"/>
              <a:buNone/>
            </a:pPr>
            <a:endParaRPr lang="de-DE" altLang="de-DE" dirty="0">
              <a:latin typeface="Arial" panose="020B0604020202020204" pitchFamily="34" charset="0"/>
              <a:cs typeface="Arial" panose="020B0604020202020204" pitchFamily="34" charset="0"/>
            </a:endParaRPr>
          </a:p>
        </p:txBody>
      </p:sp>
      <p:sp>
        <p:nvSpPr>
          <p:cNvPr id="10244" name="Textplatzhalter 6">
            <a:extLst>
              <a:ext uri="{FF2B5EF4-FFF2-40B4-BE49-F238E27FC236}">
                <a16:creationId xmlns:a16="http://schemas.microsoft.com/office/drawing/2014/main" id="{2F8D0684-C357-44D3-B0F2-409FEC3A82C0}"/>
              </a:ext>
            </a:extLst>
          </p:cNvPr>
          <p:cNvSpPr>
            <a:spLocks noGrp="1"/>
          </p:cNvSpPr>
          <p:nvPr>
            <p:ph type="body" sz="quarter" idx="12"/>
          </p:nvPr>
        </p:nvSpPr>
        <p:spPr>
          <a:xfrm>
            <a:off x="7372350" y="6321425"/>
            <a:ext cx="1590675" cy="360363"/>
          </a:xfrm>
          <a:extLst>
            <a:ext uri="{91240B29-F687-4F45-9708-019B960494DF}">
              <a14:hiddenLine xmlns:a14="http://schemas.microsoft.com/office/drawing/2010/main" w="9525">
                <a:solidFill>
                  <a:schemeClr val="tx2"/>
                </a:solidFill>
                <a:miter lim="800000"/>
                <a:headEnd/>
                <a:tailEnd/>
              </a14:hiddenLine>
            </a:ext>
          </a:extLst>
        </p:spPr>
        <p:txBody>
          <a:bodyPr/>
          <a:lstStyle/>
          <a:p>
            <a:pPr marL="0" indent="0">
              <a:buFont typeface="Arial" panose="020B0604020202020204" pitchFamily="34" charset="0"/>
              <a:buNone/>
            </a:pPr>
            <a:r>
              <a:rPr lang="de-DE" altLang="de-DE">
                <a:latin typeface="Arial" panose="020B0604020202020204" pitchFamily="34" charset="0"/>
                <a:cs typeface="Arial" panose="020B0604020202020204" pitchFamily="34" charset="0"/>
              </a:rPr>
              <a:t>10.07.2018</a:t>
            </a:r>
          </a:p>
          <a:p>
            <a:pPr marL="0" indent="0">
              <a:buFont typeface="Arial" panose="020B0604020202020204" pitchFamily="34" charset="0"/>
              <a:buNone/>
            </a:pPr>
            <a:endParaRPr lang="de-DE" altLang="de-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9249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4">
            <a:extLst>
              <a:ext uri="{FF2B5EF4-FFF2-40B4-BE49-F238E27FC236}">
                <a16:creationId xmlns:a16="http://schemas.microsoft.com/office/drawing/2014/main" id="{62233A33-22F1-4991-83B9-D91BC4F77571}"/>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Geteilte Aufmerksamkeit</a:t>
            </a:r>
          </a:p>
        </p:txBody>
      </p:sp>
      <p:sp>
        <p:nvSpPr>
          <p:cNvPr id="31747" name="Inhaltsplatzhalter 2">
            <a:extLst>
              <a:ext uri="{FF2B5EF4-FFF2-40B4-BE49-F238E27FC236}">
                <a16:creationId xmlns:a16="http://schemas.microsoft.com/office/drawing/2014/main" id="{8A967F85-CAD5-41F9-925A-F423E3E80E4A}"/>
              </a:ext>
            </a:extLst>
          </p:cNvPr>
          <p:cNvSpPr>
            <a:spLocks noGrp="1"/>
          </p:cNvSpPr>
          <p:nvPr>
            <p:ph idx="1"/>
          </p:nvPr>
        </p:nvSpPr>
        <p:spPr>
          <a:xfrm>
            <a:off x="179388" y="1223963"/>
            <a:ext cx="8783637" cy="4957762"/>
          </a:xfrm>
          <a:solidFill>
            <a:schemeClr val="bg1"/>
          </a:solidFill>
          <a:ln>
            <a:noFill/>
          </a:ln>
        </p:spPr>
        <p:txBody>
          <a:bodyPr/>
          <a:lstStyle/>
          <a:p>
            <a:pPr lvl="2" indent="0" eaLnBrk="1" hangingPunct="1">
              <a:buFont typeface="Lucida Grande" charset="0"/>
              <a:buNone/>
            </a:pPr>
            <a:r>
              <a:rPr lang="de-DE" altLang="de-DE" sz="2400">
                <a:latin typeface="Arial" panose="020B0604020202020204" pitchFamily="34" charset="0"/>
                <a:cs typeface="Arial" panose="020B0604020202020204" pitchFamily="34" charset="0"/>
              </a:rPr>
              <a:t> </a:t>
            </a:r>
          </a:p>
        </p:txBody>
      </p:sp>
      <p:sp>
        <p:nvSpPr>
          <p:cNvPr id="31748" name="Textfeld 1">
            <a:extLst>
              <a:ext uri="{FF2B5EF4-FFF2-40B4-BE49-F238E27FC236}">
                <a16:creationId xmlns:a16="http://schemas.microsoft.com/office/drawing/2014/main" id="{997174E5-2C1C-41EC-95A5-E2A3CF8E4C56}"/>
              </a:ext>
            </a:extLst>
          </p:cNvPr>
          <p:cNvSpPr txBox="1">
            <a:spLocks noChangeArrowheads="1"/>
          </p:cNvSpPr>
          <p:nvPr/>
        </p:nvSpPr>
        <p:spPr bwMode="auto">
          <a:xfrm>
            <a:off x="179388" y="6302375"/>
            <a:ext cx="8783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algn="just" eaLnBrk="1" hangingPunct="1">
              <a:spcBef>
                <a:spcPct val="0"/>
              </a:spcBef>
              <a:spcAft>
                <a:spcPct val="0"/>
              </a:spcAft>
              <a:buFontTx/>
              <a:buNone/>
            </a:pPr>
            <a:r>
              <a:rPr lang="en-US" altLang="de-DE" sz="1200" b="0">
                <a:solidFill>
                  <a:schemeClr val="tx1"/>
                </a:solidFill>
              </a:rPr>
              <a:t>Loose, R., Kaufmann, C., Auer, D. P., &amp; Lange, K. W. (2003). Human prefrontal and sensory cortical activity during divided attention tasks. </a:t>
            </a:r>
            <a:r>
              <a:rPr lang="en-US" altLang="de-DE" sz="1200" b="0" i="1">
                <a:solidFill>
                  <a:schemeClr val="tx1"/>
                </a:solidFill>
              </a:rPr>
              <a:t>Human brain mapping</a:t>
            </a:r>
            <a:r>
              <a:rPr lang="en-US" altLang="de-DE" sz="1200" b="0">
                <a:solidFill>
                  <a:schemeClr val="tx1"/>
                </a:solidFill>
              </a:rPr>
              <a:t>, </a:t>
            </a:r>
            <a:r>
              <a:rPr lang="en-US" altLang="de-DE" sz="1200" b="0" i="1">
                <a:solidFill>
                  <a:schemeClr val="tx1"/>
                </a:solidFill>
              </a:rPr>
              <a:t>18</a:t>
            </a:r>
            <a:r>
              <a:rPr lang="en-US" altLang="de-DE" sz="1200" b="0">
                <a:solidFill>
                  <a:schemeClr val="tx1"/>
                </a:solidFill>
              </a:rPr>
              <a:t>(4), 249-259.</a:t>
            </a:r>
          </a:p>
        </p:txBody>
      </p:sp>
      <p:pic>
        <p:nvPicPr>
          <p:cNvPr id="31749" name="Picture 6" descr="https://lh5.googleusercontent.com/7jNcH-_abU_bUFrz1uMEqqy0RJJWzZF6CLmemdK6i1UNoDtUyf5KXDqGAWfBoPe4hKUDRSfMFo-OEAb3-bX91LHKuBQN_11BKrKhgzxRl-kKJELjNgD3Gu5_tPGcWrErnTFkVp73f3c">
            <a:extLst>
              <a:ext uri="{FF2B5EF4-FFF2-40B4-BE49-F238E27FC236}">
                <a16:creationId xmlns:a16="http://schemas.microsoft.com/office/drawing/2014/main" id="{C15B00F4-A4E9-4A9D-A323-FD67338B5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1417638"/>
            <a:ext cx="82105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AutoShape 8" descr="https://lh6.googleusercontent.com/jEIkr7lwUokTI5VsxCYD5Ij_FyLlWPhQL0dUOaNbK4BOplTauHTW0jb2mrVUJ9yB_pCdCCWiQ16ELSou_Gswvdssh9qZEPDo_E_wnH76FWpKXBm-amp1ymkPWr7A-5KhaDSXQvkfQtM">
            <a:extLst>
              <a:ext uri="{FF2B5EF4-FFF2-40B4-BE49-F238E27FC236}">
                <a16:creationId xmlns:a16="http://schemas.microsoft.com/office/drawing/2014/main" id="{2A39713A-E62C-4133-B614-D26AFB844A53}"/>
              </a:ext>
            </a:extLst>
          </p:cNvPr>
          <p:cNvSpPr>
            <a:spLocks noChangeAspect="1" noChangeArrowheads="1"/>
          </p:cNvSpPr>
          <p:nvPr/>
        </p:nvSpPr>
        <p:spPr bwMode="auto">
          <a:xfrm>
            <a:off x="-147638" y="-546100"/>
            <a:ext cx="304801"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eaLnBrk="1" hangingPunct="1">
              <a:spcBef>
                <a:spcPct val="0"/>
              </a:spcBef>
              <a:spcAft>
                <a:spcPct val="0"/>
              </a:spcAft>
              <a:buFontTx/>
              <a:buNone/>
            </a:pPr>
            <a:endParaRPr lang="de-DE" altLang="de-DE" sz="1800" b="0">
              <a:solidFill>
                <a:schemeClr val="tx1"/>
              </a:solidFill>
            </a:endParaRPr>
          </a:p>
        </p:txBody>
      </p:sp>
      <p:pic>
        <p:nvPicPr>
          <p:cNvPr id="31751" name="Picture 10" descr="https://lh6.googleusercontent.com/jEIkr7lwUokTI5VsxCYD5Ij_FyLlWPhQL0dUOaNbK4BOplTauHTW0jb2mrVUJ9yB_pCdCCWiQ16ELSou_Gswvdssh9qZEPDo_E_wnH76FWpKXBm-amp1ymkPWr7A-5KhaDSXQvkfQtM">
            <a:extLst>
              <a:ext uri="{FF2B5EF4-FFF2-40B4-BE49-F238E27FC236}">
                <a16:creationId xmlns:a16="http://schemas.microsoft.com/office/drawing/2014/main" id="{B9B28DC3-AA2E-473C-9159-BA1DE8FE05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4300" y="3167063"/>
            <a:ext cx="328612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7762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el 14">
            <a:extLst>
              <a:ext uri="{FF2B5EF4-FFF2-40B4-BE49-F238E27FC236}">
                <a16:creationId xmlns:a16="http://schemas.microsoft.com/office/drawing/2014/main" id="{186583BD-0E84-471C-A671-BEF53B0FFF0C}"/>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Selektive und geteilte Aufmerksamkeit</a:t>
            </a:r>
          </a:p>
        </p:txBody>
      </p:sp>
      <p:sp>
        <p:nvSpPr>
          <p:cNvPr id="33795" name="Inhaltsplatzhalter 2">
            <a:extLst>
              <a:ext uri="{FF2B5EF4-FFF2-40B4-BE49-F238E27FC236}">
                <a16:creationId xmlns:a16="http://schemas.microsoft.com/office/drawing/2014/main" id="{4CEFC7EA-0BE4-4139-9C24-9AA8CB1171BC}"/>
              </a:ext>
            </a:extLst>
          </p:cNvPr>
          <p:cNvSpPr>
            <a:spLocks noGrp="1"/>
          </p:cNvSpPr>
          <p:nvPr>
            <p:ph idx="1"/>
          </p:nvPr>
        </p:nvSpPr>
        <p:spPr>
          <a:xfrm>
            <a:off x="179388" y="1223963"/>
            <a:ext cx="8783637" cy="4957762"/>
          </a:xfrm>
          <a:solidFill>
            <a:schemeClr val="bg1"/>
          </a:solidFill>
          <a:ln>
            <a:noFill/>
          </a:ln>
        </p:spPr>
        <p:txBody>
          <a:bodyPr/>
          <a:lstStyle/>
          <a:p>
            <a:pPr lvl="2" indent="0" eaLnBrk="1" hangingPunct="1">
              <a:buFont typeface="Lucida Grande" charset="0"/>
              <a:buNone/>
            </a:pPr>
            <a:r>
              <a:rPr lang="de-DE" altLang="de-DE" sz="2400">
                <a:latin typeface="Arial" panose="020B0604020202020204" pitchFamily="34" charset="0"/>
                <a:cs typeface="Arial" panose="020B0604020202020204" pitchFamily="34" charset="0"/>
              </a:rPr>
              <a:t> </a:t>
            </a:r>
          </a:p>
        </p:txBody>
      </p:sp>
      <p:sp>
        <p:nvSpPr>
          <p:cNvPr id="33796" name="Textfeld 1">
            <a:extLst>
              <a:ext uri="{FF2B5EF4-FFF2-40B4-BE49-F238E27FC236}">
                <a16:creationId xmlns:a16="http://schemas.microsoft.com/office/drawing/2014/main" id="{249E7FD8-A131-4D87-8A09-036B9708E99F}"/>
              </a:ext>
            </a:extLst>
          </p:cNvPr>
          <p:cNvSpPr txBox="1">
            <a:spLocks noChangeArrowheads="1"/>
          </p:cNvSpPr>
          <p:nvPr/>
        </p:nvSpPr>
        <p:spPr bwMode="auto">
          <a:xfrm>
            <a:off x="179388" y="6302375"/>
            <a:ext cx="8783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algn="just" eaLnBrk="1" hangingPunct="1">
              <a:spcBef>
                <a:spcPct val="0"/>
              </a:spcBef>
              <a:spcAft>
                <a:spcPct val="0"/>
              </a:spcAft>
              <a:buFontTx/>
              <a:buNone/>
            </a:pPr>
            <a:r>
              <a:rPr lang="en-US" altLang="de-DE" sz="1200" b="0">
                <a:solidFill>
                  <a:schemeClr val="tx1"/>
                </a:solidFill>
              </a:rPr>
              <a:t>Mulligan, N. W. (2002). Attention and perceptual implicit memory: effects of selective versus divided attention and number of visual objects. </a:t>
            </a:r>
            <a:r>
              <a:rPr lang="en-US" altLang="de-DE" sz="1200" b="0" i="1">
                <a:solidFill>
                  <a:schemeClr val="tx1"/>
                </a:solidFill>
              </a:rPr>
              <a:t>Psychological research</a:t>
            </a:r>
            <a:r>
              <a:rPr lang="en-US" altLang="de-DE" sz="1200" b="0">
                <a:solidFill>
                  <a:schemeClr val="tx1"/>
                </a:solidFill>
              </a:rPr>
              <a:t>, </a:t>
            </a:r>
            <a:r>
              <a:rPr lang="en-US" altLang="de-DE" sz="1200" b="0" i="1">
                <a:solidFill>
                  <a:schemeClr val="tx1"/>
                </a:solidFill>
              </a:rPr>
              <a:t>66</a:t>
            </a:r>
            <a:r>
              <a:rPr lang="en-US" altLang="de-DE" sz="1200" b="0">
                <a:solidFill>
                  <a:schemeClr val="tx1"/>
                </a:solidFill>
              </a:rPr>
              <a:t>(3), 157-165.</a:t>
            </a:r>
          </a:p>
        </p:txBody>
      </p:sp>
      <p:sp>
        <p:nvSpPr>
          <p:cNvPr id="33797" name="AutoShape 8" descr="https://lh6.googleusercontent.com/jEIkr7lwUokTI5VsxCYD5Ij_FyLlWPhQL0dUOaNbK4BOplTauHTW0jb2mrVUJ9yB_pCdCCWiQ16ELSou_Gswvdssh9qZEPDo_E_wnH76FWpKXBm-amp1ymkPWr7A-5KhaDSXQvkfQtM">
            <a:extLst>
              <a:ext uri="{FF2B5EF4-FFF2-40B4-BE49-F238E27FC236}">
                <a16:creationId xmlns:a16="http://schemas.microsoft.com/office/drawing/2014/main" id="{13C615BF-6E32-432F-9CCB-5A434921F804}"/>
              </a:ext>
            </a:extLst>
          </p:cNvPr>
          <p:cNvSpPr>
            <a:spLocks noChangeAspect="1" noChangeArrowheads="1"/>
          </p:cNvSpPr>
          <p:nvPr/>
        </p:nvSpPr>
        <p:spPr bwMode="auto">
          <a:xfrm>
            <a:off x="-147638" y="-546100"/>
            <a:ext cx="304801"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eaLnBrk="1" hangingPunct="1">
              <a:spcBef>
                <a:spcPct val="0"/>
              </a:spcBef>
              <a:spcAft>
                <a:spcPct val="0"/>
              </a:spcAft>
              <a:buFontTx/>
              <a:buNone/>
            </a:pPr>
            <a:endParaRPr lang="de-DE" altLang="de-DE" sz="1800" b="0">
              <a:solidFill>
                <a:schemeClr val="tx1"/>
              </a:solidFill>
            </a:endParaRPr>
          </a:p>
        </p:txBody>
      </p:sp>
      <p:pic>
        <p:nvPicPr>
          <p:cNvPr id="33798" name="Picture 2" descr="https://lh4.googleusercontent.com/ZuDaPh2j1U0WKbbHSbUgGSfBfK_9Xl6vRuCBS7JSAhKHhLMLMCZ-m5xweED6lDkyIv7H1DSaASbZkddrNT56d5Nx-QbiBzRPvt11LnH-3mr6CdXWL8oVuPWRvR-oha2_GOn6bTRzdFs">
            <a:extLst>
              <a:ext uri="{FF2B5EF4-FFF2-40B4-BE49-F238E27FC236}">
                <a16:creationId xmlns:a16="http://schemas.microsoft.com/office/drawing/2014/main" id="{8094A5A8-6E24-4C31-8A9A-57E364830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38" y="3865563"/>
            <a:ext cx="8175625"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4" descr="https://lh6.googleusercontent.com/CymKMjfpIIeLm-U7HcpNq_fzA8hzn2NRzoXn0xWGjQsbQWB7hokBpmBpSbx4xIwCzExhT6R1aIYFwEQcuIBDCcLqYt-zWKYreSWk1ouU_nhhUQuYGf5zgw5qusDZNc44M4TrxoNQGR4">
            <a:extLst>
              <a:ext uri="{FF2B5EF4-FFF2-40B4-BE49-F238E27FC236}">
                <a16:creationId xmlns:a16="http://schemas.microsoft.com/office/drawing/2014/main" id="{E2A5486C-0DEE-4FE0-B591-92F370BC84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38" y="1524000"/>
            <a:ext cx="8175625"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163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el 14">
            <a:extLst>
              <a:ext uri="{FF2B5EF4-FFF2-40B4-BE49-F238E27FC236}">
                <a16:creationId xmlns:a16="http://schemas.microsoft.com/office/drawing/2014/main" id="{AF900799-9BA9-4423-93D7-5E36127255D0}"/>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Selektive und geteilte Aufmerksamkeit</a:t>
            </a:r>
          </a:p>
        </p:txBody>
      </p:sp>
      <p:sp>
        <p:nvSpPr>
          <p:cNvPr id="35843" name="Inhaltsplatzhalter 2">
            <a:extLst>
              <a:ext uri="{FF2B5EF4-FFF2-40B4-BE49-F238E27FC236}">
                <a16:creationId xmlns:a16="http://schemas.microsoft.com/office/drawing/2014/main" id="{2D12ED74-F072-49AB-A41A-8965ED8123B5}"/>
              </a:ext>
            </a:extLst>
          </p:cNvPr>
          <p:cNvSpPr>
            <a:spLocks noGrp="1"/>
          </p:cNvSpPr>
          <p:nvPr>
            <p:ph idx="1"/>
          </p:nvPr>
        </p:nvSpPr>
        <p:spPr>
          <a:xfrm>
            <a:off x="179388" y="1223963"/>
            <a:ext cx="8783637" cy="4957762"/>
          </a:xfrm>
          <a:solidFill>
            <a:schemeClr val="bg1"/>
          </a:solidFill>
          <a:ln>
            <a:noFill/>
          </a:ln>
        </p:spPr>
        <p:txBody>
          <a:bodyPr/>
          <a:lstStyle/>
          <a:p>
            <a:pPr lvl="2" indent="0" eaLnBrk="1" hangingPunct="1">
              <a:buFont typeface="Lucida Grande" charset="0"/>
              <a:buNone/>
            </a:pPr>
            <a:r>
              <a:rPr lang="de-DE" altLang="de-DE" sz="2400">
                <a:latin typeface="Arial" panose="020B0604020202020204" pitchFamily="34" charset="0"/>
                <a:cs typeface="Arial" panose="020B0604020202020204" pitchFamily="34" charset="0"/>
              </a:rPr>
              <a:t> </a:t>
            </a:r>
          </a:p>
        </p:txBody>
      </p:sp>
      <p:sp>
        <p:nvSpPr>
          <p:cNvPr id="35844" name="Textfeld 1">
            <a:extLst>
              <a:ext uri="{FF2B5EF4-FFF2-40B4-BE49-F238E27FC236}">
                <a16:creationId xmlns:a16="http://schemas.microsoft.com/office/drawing/2014/main" id="{42FD6914-5718-4D79-9D53-FF1B37F8421A}"/>
              </a:ext>
            </a:extLst>
          </p:cNvPr>
          <p:cNvSpPr txBox="1">
            <a:spLocks noChangeArrowheads="1"/>
          </p:cNvSpPr>
          <p:nvPr/>
        </p:nvSpPr>
        <p:spPr bwMode="auto">
          <a:xfrm>
            <a:off x="179388" y="6302375"/>
            <a:ext cx="8783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algn="just" eaLnBrk="1" hangingPunct="1">
              <a:spcBef>
                <a:spcPct val="0"/>
              </a:spcBef>
              <a:spcAft>
                <a:spcPct val="0"/>
              </a:spcAft>
              <a:buFontTx/>
              <a:buNone/>
            </a:pPr>
            <a:r>
              <a:rPr lang="de-DE" altLang="de-DE" sz="1200" b="0">
                <a:solidFill>
                  <a:schemeClr val="tx1"/>
                </a:solidFill>
              </a:rPr>
              <a:t>Moosbrugger, H., &amp; Goldhammer, F. (2006). Aufmerksamkeits-und Konzentrationsdiagnostik. In </a:t>
            </a:r>
            <a:r>
              <a:rPr lang="de-DE" altLang="de-DE" sz="1200" b="0" i="1">
                <a:solidFill>
                  <a:schemeClr val="tx1"/>
                </a:solidFill>
              </a:rPr>
              <a:t>Leistung und Leistungsdiagnostik</a:t>
            </a:r>
            <a:r>
              <a:rPr lang="de-DE" altLang="de-DE" sz="1200" b="0">
                <a:solidFill>
                  <a:schemeClr val="tx1"/>
                </a:solidFill>
              </a:rPr>
              <a:t> (pp. 83-102). Springer, Berlin, Heidelberg.</a:t>
            </a:r>
            <a:endParaRPr lang="en-US" altLang="de-DE" sz="1200" b="0">
              <a:solidFill>
                <a:schemeClr val="tx1"/>
              </a:solidFill>
            </a:endParaRPr>
          </a:p>
        </p:txBody>
      </p:sp>
      <p:sp>
        <p:nvSpPr>
          <p:cNvPr id="35845" name="AutoShape 8" descr="https://lh6.googleusercontent.com/jEIkr7lwUokTI5VsxCYD5Ij_FyLlWPhQL0dUOaNbK4BOplTauHTW0jb2mrVUJ9yB_pCdCCWiQ16ELSou_Gswvdssh9qZEPDo_E_wnH76FWpKXBm-amp1ymkPWr7A-5KhaDSXQvkfQtM">
            <a:extLst>
              <a:ext uri="{FF2B5EF4-FFF2-40B4-BE49-F238E27FC236}">
                <a16:creationId xmlns:a16="http://schemas.microsoft.com/office/drawing/2014/main" id="{1BA41AED-EF6B-4BC4-AF09-3B90375F0EBE}"/>
              </a:ext>
            </a:extLst>
          </p:cNvPr>
          <p:cNvSpPr>
            <a:spLocks noChangeAspect="1" noChangeArrowheads="1"/>
          </p:cNvSpPr>
          <p:nvPr/>
        </p:nvSpPr>
        <p:spPr bwMode="auto">
          <a:xfrm>
            <a:off x="-147638" y="-546100"/>
            <a:ext cx="304801"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eaLnBrk="1" hangingPunct="1">
              <a:spcBef>
                <a:spcPct val="0"/>
              </a:spcBef>
              <a:spcAft>
                <a:spcPct val="0"/>
              </a:spcAft>
              <a:buFontTx/>
              <a:buNone/>
            </a:pPr>
            <a:endParaRPr lang="de-DE" altLang="de-DE" sz="1800" b="0">
              <a:solidFill>
                <a:schemeClr val="tx1"/>
              </a:solidFill>
            </a:endParaRPr>
          </a:p>
        </p:txBody>
      </p:sp>
      <p:sp>
        <p:nvSpPr>
          <p:cNvPr id="35846" name="AutoShape 2" descr="https://lh6.googleusercontent.com/8gedTPBBdRzWIDBZCT1E7g5zx883335fYTRct_kiCIS6GNyNBtla8WDXWEzCqSFo3R9XPY31gqgHTxN727IbNbD5YTu-uokDDVGExx1PPhQzZXD46FCz4IWqLQpbJjkPSU0EvBzcM1w">
            <a:extLst>
              <a:ext uri="{FF2B5EF4-FFF2-40B4-BE49-F238E27FC236}">
                <a16:creationId xmlns:a16="http://schemas.microsoft.com/office/drawing/2014/main" id="{C6A2F96E-4D96-4BF2-B8EC-EEE8827E928C}"/>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eaLnBrk="1" hangingPunct="1">
              <a:spcBef>
                <a:spcPct val="0"/>
              </a:spcBef>
              <a:spcAft>
                <a:spcPct val="0"/>
              </a:spcAft>
              <a:buFontTx/>
              <a:buNone/>
            </a:pPr>
            <a:endParaRPr lang="de-DE" altLang="de-DE" sz="1800" b="0">
              <a:solidFill>
                <a:schemeClr val="tx1"/>
              </a:solidFill>
            </a:endParaRPr>
          </a:p>
        </p:txBody>
      </p:sp>
      <p:pic>
        <p:nvPicPr>
          <p:cNvPr id="35847" name="Picture 6" descr="https://lh3.googleusercontent.com/gFHNmbcj0IVAqtfJtQL8iRAa7oWjSvU6SJEEZeAd8kLRKTFR30CiieyHBtTwK7VE_4WyBLja46FF8oRCC_66Wl0bArgFRMicfnvJ_Lf7RgWQ-jpL3nRprcWmuMiI_cPJlf5w88QTCPM">
            <a:extLst>
              <a:ext uri="{FF2B5EF4-FFF2-40B4-BE49-F238E27FC236}">
                <a16:creationId xmlns:a16="http://schemas.microsoft.com/office/drawing/2014/main" id="{21F8D917-474C-4A74-A5AF-8770A5E11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513" y="3976688"/>
            <a:ext cx="4232275"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8" descr="https://lh6.googleusercontent.com/8gedTPBBdRzWIDBZCT1E7g5zx883335fYTRct_kiCIS6GNyNBtla8WDXWEzCqSFo3R9XPY31gqgHTxN727IbNbD5YTu-uokDDVGExx1PPhQzZXD46FCz4IWqLQpbJjkPSU0EvBzcM1w">
            <a:extLst>
              <a:ext uri="{FF2B5EF4-FFF2-40B4-BE49-F238E27FC236}">
                <a16:creationId xmlns:a16="http://schemas.microsoft.com/office/drawing/2014/main" id="{28B40FB3-21D6-48A5-8BA2-3B61F83ED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403350"/>
            <a:ext cx="4678363"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8809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platzhalter 11">
            <a:extLst>
              <a:ext uri="{FF2B5EF4-FFF2-40B4-BE49-F238E27FC236}">
                <a16:creationId xmlns:a16="http://schemas.microsoft.com/office/drawing/2014/main" id="{ADB46530-45E2-486D-8A95-5EA0DEE7F718}"/>
              </a:ext>
            </a:extLst>
          </p:cNvPr>
          <p:cNvSpPr>
            <a:spLocks noGrp="1"/>
          </p:cNvSpPr>
          <p:nvPr>
            <p:ph type="body" sz="quarter" idx="11"/>
          </p:nvPr>
        </p:nvSpPr>
        <p:spPr>
          <a:xfrm>
            <a:off x="360363" y="2519363"/>
            <a:ext cx="8405812" cy="2613025"/>
          </a:xfrm>
          <a:extLst>
            <a:ext uri="{91240B29-F687-4F45-9708-019B960494DF}">
              <a14:hiddenLine xmlns:a14="http://schemas.microsoft.com/office/drawing/2010/main" w="9525">
                <a:solidFill>
                  <a:schemeClr val="tx2"/>
                </a:solidFill>
                <a:miter lim="800000"/>
                <a:headEnd/>
                <a:tailEnd/>
              </a14:hiddenLine>
            </a:ext>
          </a:extLst>
        </p:spPr>
        <p:txBody>
          <a:bodyPr/>
          <a:lstStyle/>
          <a:p>
            <a:pPr marL="0" indent="0" eaLnBrk="1" hangingPunct="1">
              <a:buFont typeface="Arial" panose="020B0604020202020204" pitchFamily="34" charset="0"/>
              <a:buNone/>
            </a:pPr>
            <a:r>
              <a:rPr lang="de-DE" altLang="de-DE">
                <a:latin typeface="Arial" panose="020B0604020202020204" pitchFamily="34" charset="0"/>
                <a:cs typeface="Arial" panose="020B0604020202020204" pitchFamily="34" charset="0"/>
              </a:rPr>
              <a:t>Entwicklung eines Testverfahrens zur Messung der Wechselkosten zwischen selektiver und geteilter Aufmerksamkeit</a:t>
            </a:r>
          </a:p>
          <a:p>
            <a:pPr marL="0" indent="0" eaLnBrk="1" hangingPunct="1">
              <a:buFont typeface="Arial" panose="020B0604020202020204" pitchFamily="34" charset="0"/>
              <a:buNone/>
            </a:pPr>
            <a:endParaRPr lang="de-DE" altLang="de-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6811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el 14">
            <a:extLst>
              <a:ext uri="{FF2B5EF4-FFF2-40B4-BE49-F238E27FC236}">
                <a16:creationId xmlns:a16="http://schemas.microsoft.com/office/drawing/2014/main" id="{A6901451-4A2D-4B2D-93A0-D1217CBE2457}"/>
              </a:ext>
            </a:extLst>
          </p:cNvPr>
          <p:cNvSpPr>
            <a:spLocks noGrp="1"/>
          </p:cNvSpPr>
          <p:nvPr>
            <p:ph type="title"/>
          </p:nvPr>
        </p:nvSpPr>
        <p:spPr/>
        <p:txBody>
          <a:bodyPr/>
          <a:lstStyle/>
          <a:p>
            <a:endParaRPr lang="de-DE" altLang="de-DE" dirty="0">
              <a:latin typeface="Arial" panose="020B0604020202020204" pitchFamily="34" charset="0"/>
              <a:cs typeface="Arial" panose="020B0604020202020204" pitchFamily="34" charset="0"/>
            </a:endParaRPr>
          </a:p>
        </p:txBody>
      </p:sp>
      <p:sp>
        <p:nvSpPr>
          <p:cNvPr id="14339" name="Inhaltsplatzhalter 2">
            <a:extLst>
              <a:ext uri="{FF2B5EF4-FFF2-40B4-BE49-F238E27FC236}">
                <a16:creationId xmlns:a16="http://schemas.microsoft.com/office/drawing/2014/main" id="{20D149C4-BE0B-4784-BEC5-253D30A06F81}"/>
              </a:ext>
            </a:extLst>
          </p:cNvPr>
          <p:cNvSpPr>
            <a:spLocks noGrp="1"/>
          </p:cNvSpPr>
          <p:nvPr>
            <p:ph idx="1"/>
          </p:nvPr>
        </p:nvSpPr>
        <p:spPr>
          <a:xfrm>
            <a:off x="179388" y="1223963"/>
            <a:ext cx="8783637" cy="5421312"/>
          </a:xfrm>
          <a:solidFill>
            <a:schemeClr val="bg1"/>
          </a:solidFill>
          <a:ln>
            <a:noFill/>
          </a:ln>
        </p:spPr>
        <p:txBody>
          <a:bodyPr/>
          <a:lstStyle/>
          <a:p>
            <a:pPr>
              <a:defRPr/>
            </a:pPr>
            <a:endParaRPr lang="de-DE" dirty="0"/>
          </a:p>
          <a:p>
            <a:pPr>
              <a:defRPr/>
            </a:pPr>
            <a:endParaRPr lang="de-DE" dirty="0"/>
          </a:p>
          <a:p>
            <a:pPr lvl="2">
              <a:buClr>
                <a:schemeClr val="bg2"/>
              </a:buClr>
              <a:defRPr/>
            </a:pPr>
            <a:r>
              <a:rPr lang="de-DE" sz="2400" dirty="0"/>
              <a:t> Entwicklung eines Testverfahrens in </a:t>
            </a:r>
            <a:r>
              <a:rPr lang="de-DE" sz="2400" dirty="0" err="1"/>
              <a:t>Presentation</a:t>
            </a:r>
            <a:endParaRPr lang="de-DE" sz="2400" dirty="0"/>
          </a:p>
          <a:p>
            <a:pPr lvl="2">
              <a:buClr>
                <a:schemeClr val="bg2"/>
              </a:buClr>
              <a:defRPr/>
            </a:pPr>
            <a:endParaRPr lang="de-DE" sz="1000" dirty="0"/>
          </a:p>
          <a:p>
            <a:pPr lvl="2">
              <a:buClr>
                <a:schemeClr val="bg2"/>
              </a:buClr>
              <a:defRPr/>
            </a:pPr>
            <a:r>
              <a:rPr lang="de-DE" sz="2400" dirty="0"/>
              <a:t> Darstellung der Stimuli an einem Monitor</a:t>
            </a:r>
          </a:p>
          <a:p>
            <a:pPr lvl="2">
              <a:buClr>
                <a:schemeClr val="bg2"/>
              </a:buClr>
              <a:defRPr/>
            </a:pPr>
            <a:endParaRPr lang="de-DE" sz="1000" dirty="0"/>
          </a:p>
          <a:p>
            <a:pPr lvl="2">
              <a:buClr>
                <a:schemeClr val="bg2"/>
              </a:buClr>
              <a:defRPr/>
            </a:pPr>
            <a:r>
              <a:rPr lang="de-DE" sz="2400" dirty="0"/>
              <a:t> Reaktion über Tastatur</a:t>
            </a:r>
          </a:p>
          <a:p>
            <a:pPr lvl="2">
              <a:buClr>
                <a:schemeClr val="bg2"/>
              </a:buClr>
              <a:defRPr/>
            </a:pPr>
            <a:endParaRPr lang="de-DE" sz="1000" dirty="0"/>
          </a:p>
          <a:p>
            <a:pPr lvl="2">
              <a:buClr>
                <a:schemeClr val="bg2"/>
              </a:buClr>
              <a:defRPr/>
            </a:pPr>
            <a:r>
              <a:rPr lang="de-DE" sz="2400" dirty="0"/>
              <a:t> Verwendung von visuellen Reizen</a:t>
            </a:r>
          </a:p>
          <a:p>
            <a:pPr lvl="2" indent="0" eaLnBrk="1" hangingPunct="1">
              <a:buFont typeface="Lucida Grande"/>
              <a:buNone/>
              <a:defRPr/>
            </a:pPr>
            <a:endParaRPr lang="de-DE" sz="2400" dirty="0">
              <a:latin typeface="Arial" charset="0"/>
              <a:cs typeface="Arial" charset="0"/>
            </a:endParaRPr>
          </a:p>
        </p:txBody>
      </p:sp>
    </p:spTree>
    <p:extLst>
      <p:ext uri="{BB962C8B-B14F-4D97-AF65-F5344CB8AC3E}">
        <p14:creationId xmlns:p14="http://schemas.microsoft.com/office/powerpoint/2010/main" val="2951591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el 14">
            <a:extLst>
              <a:ext uri="{FF2B5EF4-FFF2-40B4-BE49-F238E27FC236}">
                <a16:creationId xmlns:a16="http://schemas.microsoft.com/office/drawing/2014/main" id="{77AAC095-747D-4E64-B89E-0AD99EBD8B05}"/>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Aufbau eines Stimulus</a:t>
            </a:r>
          </a:p>
        </p:txBody>
      </p:sp>
      <p:sp>
        <p:nvSpPr>
          <p:cNvPr id="43011" name="Inhaltsplatzhalter 2">
            <a:extLst>
              <a:ext uri="{FF2B5EF4-FFF2-40B4-BE49-F238E27FC236}">
                <a16:creationId xmlns:a16="http://schemas.microsoft.com/office/drawing/2014/main" id="{4B63D19D-A2ED-4136-B403-4C2CD25ABF30}"/>
              </a:ext>
            </a:extLst>
          </p:cNvPr>
          <p:cNvSpPr>
            <a:spLocks noGrp="1"/>
          </p:cNvSpPr>
          <p:nvPr>
            <p:ph idx="1"/>
          </p:nvPr>
        </p:nvSpPr>
        <p:spPr>
          <a:xfrm>
            <a:off x="179388" y="1223963"/>
            <a:ext cx="8783637" cy="4884737"/>
          </a:xfrm>
          <a:solidFill>
            <a:schemeClr val="bg1"/>
          </a:solidFill>
          <a:ln>
            <a:noFill/>
          </a:ln>
        </p:spPr>
        <p:txBody>
          <a:bodyPr/>
          <a:lstStyle/>
          <a:p>
            <a:endParaRPr lang="de-DE" altLang="de-DE"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Stimulus besteht aus einem Charakter</a:t>
            </a:r>
            <a:br>
              <a:rPr lang="de-DE" altLang="de-DE" sz="2400" dirty="0">
                <a:latin typeface="Arial" panose="020B0604020202020204" pitchFamily="34" charset="0"/>
                <a:cs typeface="Arial" panose="020B0604020202020204" pitchFamily="34" charset="0"/>
              </a:rPr>
            </a:br>
            <a:r>
              <a:rPr lang="de-DE" altLang="de-DE" sz="2400" dirty="0">
                <a:latin typeface="Arial" panose="020B0604020202020204" pitchFamily="34" charset="0"/>
                <a:cs typeface="Arial" panose="020B0604020202020204" pitchFamily="34" charset="0"/>
              </a:rPr>
              <a:t>   (Buchstabe oder Zahl) innerhalb einer Form</a:t>
            </a: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Buchstaben: D, M, X, A, T, E</a:t>
            </a: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Zahlen: 2, 3, 4, 6, 7, 9</a:t>
            </a: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Formen: Quadrat, Kreis, Dreieck, Stern</a:t>
            </a:r>
          </a:p>
        </p:txBody>
      </p:sp>
      <p:sp>
        <p:nvSpPr>
          <p:cNvPr id="43012" name="Textfeld 1">
            <a:extLst>
              <a:ext uri="{FF2B5EF4-FFF2-40B4-BE49-F238E27FC236}">
                <a16:creationId xmlns:a16="http://schemas.microsoft.com/office/drawing/2014/main" id="{5321EAF1-4016-467E-9F3F-AFF5C3087E55}"/>
              </a:ext>
            </a:extLst>
          </p:cNvPr>
          <p:cNvSpPr txBox="1">
            <a:spLocks noChangeArrowheads="1"/>
          </p:cNvSpPr>
          <p:nvPr/>
        </p:nvSpPr>
        <p:spPr bwMode="auto">
          <a:xfrm>
            <a:off x="179388" y="6229350"/>
            <a:ext cx="8783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algn="just" eaLnBrk="1" hangingPunct="1">
              <a:spcBef>
                <a:spcPct val="0"/>
              </a:spcBef>
              <a:spcAft>
                <a:spcPct val="0"/>
              </a:spcAft>
              <a:buFontTx/>
              <a:buNone/>
            </a:pPr>
            <a:r>
              <a:rPr lang="de-DE" altLang="de-DE" sz="1200" b="0">
                <a:solidFill>
                  <a:schemeClr val="tx1"/>
                </a:solidFill>
              </a:rPr>
              <a:t>Moosbrugger, H., &amp; Goldhammer, F. (2006). Aufmerksamkeits-und Konzentrationsdiagnostik. In </a:t>
            </a:r>
            <a:r>
              <a:rPr lang="de-DE" altLang="de-DE" sz="1200" b="0" i="1">
                <a:solidFill>
                  <a:schemeClr val="tx1"/>
                </a:solidFill>
              </a:rPr>
              <a:t>Leistung und Leistungsdiagnostik</a:t>
            </a:r>
            <a:r>
              <a:rPr lang="de-DE" altLang="de-DE" sz="1200" b="0">
                <a:solidFill>
                  <a:schemeClr val="tx1"/>
                </a:solidFill>
              </a:rPr>
              <a:t> (pp. 83-102). Springer, Berlin, Heidelberg.</a:t>
            </a:r>
            <a:endParaRPr lang="en-US" altLang="de-DE" sz="1200" b="0">
              <a:solidFill>
                <a:schemeClr val="tx1"/>
              </a:solidFill>
            </a:endParaRPr>
          </a:p>
        </p:txBody>
      </p:sp>
    </p:spTree>
    <p:extLst>
      <p:ext uri="{BB962C8B-B14F-4D97-AF65-F5344CB8AC3E}">
        <p14:creationId xmlns:p14="http://schemas.microsoft.com/office/powerpoint/2010/main" val="3546669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el 1">
            <a:extLst>
              <a:ext uri="{FF2B5EF4-FFF2-40B4-BE49-F238E27FC236}">
                <a16:creationId xmlns:a16="http://schemas.microsoft.com/office/drawing/2014/main" id="{69EEC721-72BF-40F5-B681-8C3B1BE8CCA2}"/>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Stimulus</a:t>
            </a:r>
          </a:p>
        </p:txBody>
      </p:sp>
      <p:pic>
        <p:nvPicPr>
          <p:cNvPr id="45059" name="Inhaltsplatzhalter 6">
            <a:extLst>
              <a:ext uri="{FF2B5EF4-FFF2-40B4-BE49-F238E27FC236}">
                <a16:creationId xmlns:a16="http://schemas.microsoft.com/office/drawing/2014/main" id="{4F4C57E2-498E-4737-AD79-E0973CB4F47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17500" y="1395413"/>
            <a:ext cx="8510588" cy="4786312"/>
          </a:xfrm>
        </p:spPr>
      </p:pic>
    </p:spTree>
    <p:extLst>
      <p:ext uri="{BB962C8B-B14F-4D97-AF65-F5344CB8AC3E}">
        <p14:creationId xmlns:p14="http://schemas.microsoft.com/office/powerpoint/2010/main" val="678450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el 14">
            <a:extLst>
              <a:ext uri="{FF2B5EF4-FFF2-40B4-BE49-F238E27FC236}">
                <a16:creationId xmlns:a16="http://schemas.microsoft.com/office/drawing/2014/main" id="{6149B012-D95B-4A28-8A97-8D113854F178}"/>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Aufbau eines Trials</a:t>
            </a:r>
          </a:p>
        </p:txBody>
      </p:sp>
      <p:sp>
        <p:nvSpPr>
          <p:cNvPr id="46083" name="Inhaltsplatzhalter 2">
            <a:extLst>
              <a:ext uri="{FF2B5EF4-FFF2-40B4-BE49-F238E27FC236}">
                <a16:creationId xmlns:a16="http://schemas.microsoft.com/office/drawing/2014/main" id="{ECFC9E53-E3EB-4C4F-858E-2259E98EC5B1}"/>
              </a:ext>
            </a:extLst>
          </p:cNvPr>
          <p:cNvSpPr>
            <a:spLocks noGrp="1"/>
          </p:cNvSpPr>
          <p:nvPr>
            <p:ph idx="1"/>
          </p:nvPr>
        </p:nvSpPr>
        <p:spPr>
          <a:xfrm>
            <a:off x="179388" y="1223963"/>
            <a:ext cx="8783637" cy="4884737"/>
          </a:xfrm>
          <a:solidFill>
            <a:schemeClr val="bg1"/>
          </a:solidFill>
          <a:ln>
            <a:noFill/>
          </a:ln>
        </p:spPr>
        <p:txBody>
          <a:bodyPr/>
          <a:lstStyle/>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Fixationskreuz 1000 </a:t>
            </a:r>
            <a:r>
              <a:rPr lang="de-DE" altLang="de-DE" sz="2400" dirty="0" err="1">
                <a:latin typeface="Arial" panose="020B0604020202020204" pitchFamily="34" charset="0"/>
                <a:cs typeface="Arial" panose="020B0604020202020204" pitchFamily="34" charset="0"/>
              </a:rPr>
              <a:t>ms</a:t>
            </a:r>
            <a:endParaRPr lang="de-DE" altLang="de-DE" sz="2400" dirty="0">
              <a:latin typeface="Arial" panose="020B0604020202020204" pitchFamily="34" charset="0"/>
              <a:cs typeface="Arial" panose="020B0604020202020204" pitchFamily="34" charset="0"/>
            </a:endParaRP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Stimulus für 250 </a:t>
            </a:r>
            <a:r>
              <a:rPr lang="de-DE" altLang="de-DE" sz="2400" dirty="0" err="1">
                <a:latin typeface="Arial" panose="020B0604020202020204" pitchFamily="34" charset="0"/>
                <a:cs typeface="Arial" panose="020B0604020202020204" pitchFamily="34" charset="0"/>
              </a:rPr>
              <a:t>ms</a:t>
            </a:r>
            <a:r>
              <a:rPr lang="de-DE" altLang="de-DE" sz="2400" dirty="0">
                <a:latin typeface="Arial" panose="020B0604020202020204" pitchFamily="34" charset="0"/>
                <a:cs typeface="Arial" panose="020B0604020202020204" pitchFamily="34" charset="0"/>
              </a:rPr>
              <a:t> angezeigt</a:t>
            </a:r>
            <a:r>
              <a:rPr lang="de-DE" altLang="de-DE" sz="2400" baseline="30000" dirty="0">
                <a:latin typeface="Arial" panose="020B0604020202020204" pitchFamily="34" charset="0"/>
                <a:cs typeface="Arial" panose="020B0604020202020204" pitchFamily="34" charset="0"/>
              </a:rPr>
              <a:t>1</a:t>
            </a: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Danach schwarzer Bildschirm für max. 1550 </a:t>
            </a:r>
            <a:r>
              <a:rPr lang="de-DE" altLang="de-DE" sz="2400" dirty="0" err="1">
                <a:latin typeface="Arial" panose="020B0604020202020204" pitchFamily="34" charset="0"/>
                <a:cs typeface="Arial" panose="020B0604020202020204" pitchFamily="34" charset="0"/>
              </a:rPr>
              <a:t>ms</a:t>
            </a:r>
            <a:endParaRPr lang="de-DE" altLang="de-DE" sz="2400" dirty="0">
              <a:latin typeface="Arial" panose="020B0604020202020204" pitchFamily="34" charset="0"/>
              <a:cs typeface="Arial" panose="020B0604020202020204" pitchFamily="34" charset="0"/>
            </a:endParaRP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Innerhalb dieser 1800 </a:t>
            </a:r>
            <a:r>
              <a:rPr lang="de-DE" altLang="de-DE" sz="2400" dirty="0" err="1">
                <a:latin typeface="Arial" panose="020B0604020202020204" pitchFamily="34" charset="0"/>
                <a:cs typeface="Arial" panose="020B0604020202020204" pitchFamily="34" charset="0"/>
              </a:rPr>
              <a:t>ms</a:t>
            </a:r>
            <a:r>
              <a:rPr lang="de-DE" altLang="de-DE" sz="2400" dirty="0">
                <a:latin typeface="Arial" panose="020B0604020202020204" pitchFamily="34" charset="0"/>
                <a:cs typeface="Arial" panose="020B0604020202020204" pitchFamily="34" charset="0"/>
              </a:rPr>
              <a:t> hat man Zeit zu reagieren</a:t>
            </a:r>
            <a:r>
              <a:rPr lang="de-DE" altLang="de-DE" sz="2400" baseline="30000" dirty="0">
                <a:latin typeface="Arial" panose="020B0604020202020204" pitchFamily="34" charset="0"/>
                <a:cs typeface="Arial" panose="020B0604020202020204" pitchFamily="34" charset="0"/>
              </a:rPr>
              <a:t>2</a:t>
            </a: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Sobald reagiert wurde, beginnt der ISI</a:t>
            </a: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ISI: randomisiert zwischen 500 </a:t>
            </a:r>
            <a:r>
              <a:rPr lang="de-DE" altLang="de-DE" sz="2400" dirty="0" err="1">
                <a:latin typeface="Arial" panose="020B0604020202020204" pitchFamily="34" charset="0"/>
                <a:cs typeface="Arial" panose="020B0604020202020204" pitchFamily="34" charset="0"/>
              </a:rPr>
              <a:t>ms</a:t>
            </a:r>
            <a:r>
              <a:rPr lang="de-DE" altLang="de-DE" sz="2400" dirty="0">
                <a:latin typeface="Arial" panose="020B0604020202020204" pitchFamily="34" charset="0"/>
                <a:cs typeface="Arial" panose="020B0604020202020204" pitchFamily="34" charset="0"/>
              </a:rPr>
              <a:t> – 2300 </a:t>
            </a:r>
            <a:r>
              <a:rPr lang="de-DE" altLang="de-DE" sz="2400" dirty="0" err="1">
                <a:latin typeface="Arial" panose="020B0604020202020204" pitchFamily="34" charset="0"/>
                <a:cs typeface="Arial" panose="020B0604020202020204" pitchFamily="34" charset="0"/>
              </a:rPr>
              <a:t>ms</a:t>
            </a:r>
            <a:br>
              <a:rPr lang="de-DE" altLang="de-DE" sz="2400" dirty="0">
                <a:latin typeface="Arial" panose="020B0604020202020204" pitchFamily="34" charset="0"/>
                <a:cs typeface="Arial" panose="020B0604020202020204" pitchFamily="34" charset="0"/>
              </a:rPr>
            </a:br>
            <a:r>
              <a:rPr lang="de-DE" altLang="de-DE" sz="2400" dirty="0">
                <a:latin typeface="Arial" panose="020B0604020202020204" pitchFamily="34" charset="0"/>
                <a:cs typeface="Arial" panose="020B0604020202020204" pitchFamily="34" charset="0"/>
              </a:rPr>
              <a:t>   (in 200 </a:t>
            </a:r>
            <a:r>
              <a:rPr lang="de-DE" altLang="de-DE" sz="2400" dirty="0" err="1">
                <a:latin typeface="Arial" panose="020B0604020202020204" pitchFamily="34" charset="0"/>
                <a:cs typeface="Arial" panose="020B0604020202020204" pitchFamily="34" charset="0"/>
              </a:rPr>
              <a:t>ms</a:t>
            </a:r>
            <a:r>
              <a:rPr lang="de-DE" altLang="de-DE" sz="2400" dirty="0">
                <a:latin typeface="Arial" panose="020B0604020202020204" pitchFamily="34" charset="0"/>
                <a:cs typeface="Arial" panose="020B0604020202020204" pitchFamily="34" charset="0"/>
              </a:rPr>
              <a:t> Schritten)</a:t>
            </a:r>
            <a:r>
              <a:rPr lang="de-DE" altLang="de-DE" sz="2400" baseline="30000" dirty="0">
                <a:latin typeface="Arial" panose="020B0604020202020204" pitchFamily="34" charset="0"/>
                <a:cs typeface="Arial" panose="020B0604020202020204" pitchFamily="34" charset="0"/>
              </a:rPr>
              <a:t>2</a:t>
            </a: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Fixationskreuz während ISI</a:t>
            </a:r>
          </a:p>
        </p:txBody>
      </p:sp>
      <p:sp>
        <p:nvSpPr>
          <p:cNvPr id="46084" name="Textfeld 3">
            <a:extLst>
              <a:ext uri="{FF2B5EF4-FFF2-40B4-BE49-F238E27FC236}">
                <a16:creationId xmlns:a16="http://schemas.microsoft.com/office/drawing/2014/main" id="{287C2CE4-A6BF-4B1B-9C40-C9D2DB9D38D3}"/>
              </a:ext>
            </a:extLst>
          </p:cNvPr>
          <p:cNvSpPr txBox="1">
            <a:spLocks noChangeArrowheads="1"/>
          </p:cNvSpPr>
          <p:nvPr/>
        </p:nvSpPr>
        <p:spPr bwMode="auto">
          <a:xfrm>
            <a:off x="179388" y="6267450"/>
            <a:ext cx="8758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eaLnBrk="1" hangingPunct="1">
              <a:spcBef>
                <a:spcPct val="0"/>
              </a:spcBef>
              <a:spcAft>
                <a:spcPct val="0"/>
              </a:spcAft>
              <a:buFontTx/>
              <a:buNone/>
            </a:pPr>
            <a:r>
              <a:rPr lang="de-DE" altLang="de-DE" sz="1200" b="0" baseline="30000">
                <a:solidFill>
                  <a:schemeClr val="tx1"/>
                </a:solidFill>
              </a:rPr>
              <a:t>1 </a:t>
            </a:r>
            <a:r>
              <a:rPr lang="de-DE" altLang="de-DE" sz="1200" b="0">
                <a:solidFill>
                  <a:schemeClr val="tx1"/>
                </a:solidFill>
              </a:rPr>
              <a:t>Trini, M. (2005). Verteilung von Aufmerksamkeit zwischen und innerhalb von Objekten. </a:t>
            </a:r>
            <a:r>
              <a:rPr lang="de-DE" altLang="de-DE" sz="1200" b="0" i="1">
                <a:solidFill>
                  <a:schemeClr val="tx1"/>
                </a:solidFill>
              </a:rPr>
              <a:t>Dissertation, University Erlangen</a:t>
            </a:r>
            <a:r>
              <a:rPr lang="de-DE" altLang="de-DE" sz="1200" b="0">
                <a:solidFill>
                  <a:schemeClr val="tx1"/>
                </a:solidFill>
              </a:rPr>
              <a:t>.</a:t>
            </a:r>
          </a:p>
          <a:p>
            <a:pPr eaLnBrk="1" hangingPunct="1">
              <a:spcBef>
                <a:spcPct val="0"/>
              </a:spcBef>
              <a:spcAft>
                <a:spcPct val="0"/>
              </a:spcAft>
              <a:buFontTx/>
              <a:buNone/>
            </a:pPr>
            <a:r>
              <a:rPr lang="de-DE" altLang="de-DE" sz="1200" b="0" baseline="30000">
                <a:solidFill>
                  <a:schemeClr val="tx1"/>
                </a:solidFill>
              </a:rPr>
              <a:t>2 </a:t>
            </a:r>
            <a:r>
              <a:rPr lang="de-DE" altLang="de-DE" sz="1200" b="0">
                <a:solidFill>
                  <a:schemeClr val="tx1"/>
                </a:solidFill>
              </a:rPr>
              <a:t>Schreppel, T. (2008). Der Einfluss von Aufmerksamkeit und Interferenzkontrolle auf die Verarbeitung visueller Stimuli.</a:t>
            </a:r>
          </a:p>
        </p:txBody>
      </p:sp>
    </p:spTree>
    <p:extLst>
      <p:ext uri="{BB962C8B-B14F-4D97-AF65-F5344CB8AC3E}">
        <p14:creationId xmlns:p14="http://schemas.microsoft.com/office/powerpoint/2010/main" val="2509777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el 14">
            <a:extLst>
              <a:ext uri="{FF2B5EF4-FFF2-40B4-BE49-F238E27FC236}">
                <a16:creationId xmlns:a16="http://schemas.microsoft.com/office/drawing/2014/main" id="{DBDEAFD4-0924-4887-82A0-F4C4B7E83C75}"/>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Aufbau eines Blocks</a:t>
            </a:r>
          </a:p>
        </p:txBody>
      </p:sp>
      <p:sp>
        <p:nvSpPr>
          <p:cNvPr id="48131" name="Inhaltsplatzhalter 2">
            <a:extLst>
              <a:ext uri="{FF2B5EF4-FFF2-40B4-BE49-F238E27FC236}">
                <a16:creationId xmlns:a16="http://schemas.microsoft.com/office/drawing/2014/main" id="{05B78BD1-305E-44C6-BBDF-030FA7DE4CA9}"/>
              </a:ext>
            </a:extLst>
          </p:cNvPr>
          <p:cNvSpPr>
            <a:spLocks noGrp="1"/>
          </p:cNvSpPr>
          <p:nvPr>
            <p:ph idx="1"/>
          </p:nvPr>
        </p:nvSpPr>
        <p:spPr>
          <a:xfrm>
            <a:off x="179388" y="1223963"/>
            <a:ext cx="8783637" cy="4775200"/>
          </a:xfrm>
          <a:solidFill>
            <a:schemeClr val="bg1"/>
          </a:solidFill>
          <a:ln>
            <a:noFill/>
          </a:ln>
        </p:spPr>
        <p:txBody>
          <a:bodyPr/>
          <a:lstStyle/>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Vor jedem Block kurze Instruktion auf welchen Stimulus </a:t>
            </a:r>
            <a:br>
              <a:rPr lang="de-DE" altLang="de-DE" sz="2400" dirty="0">
                <a:latin typeface="Arial" panose="020B0604020202020204" pitchFamily="34" charset="0"/>
                <a:cs typeface="Arial" panose="020B0604020202020204" pitchFamily="34" charset="0"/>
              </a:rPr>
            </a:br>
            <a:r>
              <a:rPr lang="de-DE" altLang="de-DE" sz="2400" dirty="0">
                <a:latin typeface="Arial" panose="020B0604020202020204" pitchFamily="34" charset="0"/>
                <a:cs typeface="Arial" panose="020B0604020202020204" pitchFamily="34" charset="0"/>
              </a:rPr>
              <a:t>   reagiert werden soll</a:t>
            </a: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In einem Block entweder Ziffern oder Buchstaben</a:t>
            </a: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Ein Block besteht aus 26 visuellen Stimuli</a:t>
            </a:r>
            <a:r>
              <a:rPr lang="de-DE" altLang="de-DE" sz="2400" baseline="30000" dirty="0">
                <a:latin typeface="Arial" panose="020B0604020202020204" pitchFamily="34" charset="0"/>
                <a:cs typeface="Arial" panose="020B0604020202020204" pitchFamily="34" charset="0"/>
              </a:rPr>
              <a:t>1</a:t>
            </a:r>
            <a:r>
              <a:rPr lang="de-DE" altLang="de-DE" sz="2400" dirty="0">
                <a:latin typeface="Arial" panose="020B0604020202020204" pitchFamily="34" charset="0"/>
                <a:cs typeface="Arial" panose="020B0604020202020204" pitchFamily="34" charset="0"/>
              </a:rPr>
              <a:t>, davon 6 Ziel</a:t>
            </a:r>
            <a:br>
              <a:rPr lang="de-DE" altLang="de-DE" sz="2400" dirty="0">
                <a:latin typeface="Arial" panose="020B0604020202020204" pitchFamily="34" charset="0"/>
                <a:cs typeface="Arial" panose="020B0604020202020204" pitchFamily="34" charset="0"/>
              </a:rPr>
            </a:br>
            <a:r>
              <a:rPr lang="de-DE" altLang="de-DE" sz="2400" dirty="0">
                <a:latin typeface="Arial" panose="020B0604020202020204" pitchFamily="34" charset="0"/>
                <a:cs typeface="Arial" panose="020B0604020202020204" pitchFamily="34" charset="0"/>
              </a:rPr>
              <a:t>   Stimuli</a:t>
            </a:r>
            <a:r>
              <a:rPr lang="de-DE" altLang="de-DE" sz="2400" baseline="30000" dirty="0">
                <a:latin typeface="Arial" panose="020B0604020202020204" pitchFamily="34" charset="0"/>
                <a:cs typeface="Arial" panose="020B0604020202020204" pitchFamily="34" charset="0"/>
              </a:rPr>
              <a:t>2</a:t>
            </a: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Bei geteilter Aufmerksamkeit: 3-mal Symbol, 3-mal Form als</a:t>
            </a:r>
            <a:br>
              <a:rPr lang="de-DE" altLang="de-DE" sz="2400" dirty="0">
                <a:latin typeface="Arial" panose="020B0604020202020204" pitchFamily="34" charset="0"/>
                <a:cs typeface="Arial" panose="020B0604020202020204" pitchFamily="34" charset="0"/>
              </a:rPr>
            </a:br>
            <a:r>
              <a:rPr lang="de-DE" altLang="de-DE" sz="2400" dirty="0">
                <a:latin typeface="Arial" panose="020B0604020202020204" pitchFamily="34" charset="0"/>
                <a:cs typeface="Arial" panose="020B0604020202020204" pitchFamily="34" charset="0"/>
              </a:rPr>
              <a:t>   Ziel</a:t>
            </a:r>
            <a:br>
              <a:rPr lang="de-DE" altLang="de-DE" sz="2400" dirty="0">
                <a:latin typeface="Arial" panose="020B0604020202020204" pitchFamily="34" charset="0"/>
                <a:cs typeface="Arial" panose="020B0604020202020204" pitchFamily="34" charset="0"/>
              </a:rPr>
            </a:br>
            <a:endParaRPr lang="de-DE" altLang="de-DE" sz="24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Testblöcke kürzer und mit Feedback</a:t>
            </a:r>
          </a:p>
        </p:txBody>
      </p:sp>
      <p:sp>
        <p:nvSpPr>
          <p:cNvPr id="48132" name="Textfeld 3">
            <a:extLst>
              <a:ext uri="{FF2B5EF4-FFF2-40B4-BE49-F238E27FC236}">
                <a16:creationId xmlns:a16="http://schemas.microsoft.com/office/drawing/2014/main" id="{A937218B-1644-4AA1-A6D5-60DA7CB99F1C}"/>
              </a:ext>
            </a:extLst>
          </p:cNvPr>
          <p:cNvSpPr txBox="1">
            <a:spLocks noChangeArrowheads="1"/>
          </p:cNvSpPr>
          <p:nvPr/>
        </p:nvSpPr>
        <p:spPr bwMode="auto">
          <a:xfrm>
            <a:off x="155575" y="6084888"/>
            <a:ext cx="87582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algn="just" eaLnBrk="1" hangingPunct="1">
              <a:spcBef>
                <a:spcPct val="0"/>
              </a:spcBef>
              <a:spcAft>
                <a:spcPct val="0"/>
              </a:spcAft>
              <a:buFontTx/>
              <a:buNone/>
            </a:pPr>
            <a:r>
              <a:rPr lang="de-DE" altLang="de-DE" sz="1200" b="0" baseline="30000" dirty="0">
                <a:solidFill>
                  <a:schemeClr val="tx1"/>
                </a:solidFill>
              </a:rPr>
              <a:t>1   </a:t>
            </a:r>
            <a:r>
              <a:rPr lang="de-DE" altLang="de-DE" sz="1200" b="0" dirty="0" err="1">
                <a:solidFill>
                  <a:schemeClr val="tx1"/>
                </a:solidFill>
              </a:rPr>
              <a:t>Schreppel</a:t>
            </a:r>
            <a:r>
              <a:rPr lang="de-DE" altLang="de-DE" sz="1200" b="0" dirty="0">
                <a:solidFill>
                  <a:schemeClr val="tx1"/>
                </a:solidFill>
              </a:rPr>
              <a:t>, T. (2008). Der Einfluss von Aufmerksamkeit und Interferenzkontrolle auf die Verarbeitung visueller Stimuli.</a:t>
            </a:r>
          </a:p>
          <a:p>
            <a:pPr algn="just" eaLnBrk="1" hangingPunct="1">
              <a:spcBef>
                <a:spcPct val="0"/>
              </a:spcBef>
              <a:spcAft>
                <a:spcPct val="0"/>
              </a:spcAft>
              <a:buFontTx/>
              <a:buNone/>
            </a:pPr>
            <a:r>
              <a:rPr lang="de-DE" altLang="de-DE" sz="1200" b="0" baseline="30000" dirty="0">
                <a:solidFill>
                  <a:schemeClr val="tx1"/>
                </a:solidFill>
              </a:rPr>
              <a:t>2 </a:t>
            </a:r>
            <a:r>
              <a:rPr lang="de-DE" altLang="de-DE" sz="1200" b="0" dirty="0">
                <a:solidFill>
                  <a:schemeClr val="tx1"/>
                </a:solidFill>
              </a:rPr>
              <a:t>Schöneck, N., </a:t>
            </a:r>
            <a:r>
              <a:rPr lang="de-DE" altLang="de-DE" sz="1200" b="0" dirty="0" err="1">
                <a:solidFill>
                  <a:schemeClr val="tx1"/>
                </a:solidFill>
              </a:rPr>
              <a:t>Gest</a:t>
            </a:r>
            <a:r>
              <a:rPr lang="de-DE" altLang="de-DE" sz="1200" b="0" dirty="0">
                <a:solidFill>
                  <a:schemeClr val="tx1"/>
                </a:solidFill>
              </a:rPr>
              <a:t>, S., &amp; </a:t>
            </a:r>
            <a:r>
              <a:rPr lang="de-DE" altLang="de-DE" sz="1200" b="0" dirty="0" err="1">
                <a:solidFill>
                  <a:schemeClr val="tx1"/>
                </a:solidFill>
              </a:rPr>
              <a:t>Schölmerich</a:t>
            </a:r>
            <a:r>
              <a:rPr lang="de-DE" altLang="de-DE" sz="1200" b="0" dirty="0">
                <a:solidFill>
                  <a:schemeClr val="tx1"/>
                </a:solidFill>
              </a:rPr>
              <a:t>, A. (2014). Zur Konstruktvalidität der selektiven Aufmerksamkeit in einer </a:t>
            </a:r>
            <a:br>
              <a:rPr lang="de-DE" altLang="de-DE" sz="1200" b="0" dirty="0">
                <a:solidFill>
                  <a:schemeClr val="tx1"/>
                </a:solidFill>
              </a:rPr>
            </a:br>
            <a:r>
              <a:rPr lang="de-DE" altLang="de-DE" sz="1200" b="0" dirty="0">
                <a:solidFill>
                  <a:schemeClr val="tx1"/>
                </a:solidFill>
              </a:rPr>
              <a:t>   computergestützten Testbatterie zur Aufmerksamkeitsprüfung für Kinder (KITAP). </a:t>
            </a:r>
            <a:r>
              <a:rPr lang="de-DE" altLang="de-DE" sz="1200" b="0" i="1" dirty="0" err="1">
                <a:solidFill>
                  <a:schemeClr val="tx1"/>
                </a:solidFill>
              </a:rPr>
              <a:t>Diagnostica</a:t>
            </a:r>
            <a:r>
              <a:rPr lang="de-DE" altLang="de-DE" sz="1200" b="0" dirty="0">
                <a:solidFill>
                  <a:schemeClr val="tx1"/>
                </a:solidFill>
              </a:rPr>
              <a:t>.</a:t>
            </a:r>
          </a:p>
          <a:p>
            <a:pPr eaLnBrk="1" hangingPunct="1">
              <a:spcBef>
                <a:spcPct val="0"/>
              </a:spcBef>
              <a:spcAft>
                <a:spcPct val="0"/>
              </a:spcAft>
              <a:buFontTx/>
              <a:buNone/>
            </a:pPr>
            <a:endParaRPr lang="de-DE" altLang="de-DE" sz="1200" b="0" dirty="0">
              <a:solidFill>
                <a:schemeClr val="tx1"/>
              </a:solidFill>
            </a:endParaRPr>
          </a:p>
        </p:txBody>
      </p:sp>
    </p:spTree>
    <p:extLst>
      <p:ext uri="{BB962C8B-B14F-4D97-AF65-F5344CB8AC3E}">
        <p14:creationId xmlns:p14="http://schemas.microsoft.com/office/powerpoint/2010/main" val="2631011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el 14">
            <a:extLst>
              <a:ext uri="{FF2B5EF4-FFF2-40B4-BE49-F238E27FC236}">
                <a16:creationId xmlns:a16="http://schemas.microsoft.com/office/drawing/2014/main" id="{EEA81159-A12C-46B4-A0A3-47BAEBA09359}"/>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Aufbau eines Durchlaufs</a:t>
            </a:r>
          </a:p>
        </p:txBody>
      </p:sp>
      <p:sp>
        <p:nvSpPr>
          <p:cNvPr id="50179" name="Inhaltsplatzhalter 2">
            <a:extLst>
              <a:ext uri="{FF2B5EF4-FFF2-40B4-BE49-F238E27FC236}">
                <a16:creationId xmlns:a16="http://schemas.microsoft.com/office/drawing/2014/main" id="{DFD7E002-3A08-48D9-BA83-FA28EDD798DF}"/>
              </a:ext>
            </a:extLst>
          </p:cNvPr>
          <p:cNvSpPr>
            <a:spLocks noGrp="1"/>
          </p:cNvSpPr>
          <p:nvPr>
            <p:ph idx="1"/>
          </p:nvPr>
        </p:nvSpPr>
        <p:spPr>
          <a:xfrm>
            <a:off x="179388" y="1223963"/>
            <a:ext cx="8783637" cy="4140200"/>
          </a:xfrm>
          <a:solidFill>
            <a:schemeClr val="bg1"/>
          </a:solidFill>
          <a:ln>
            <a:noFill/>
          </a:ln>
        </p:spPr>
        <p:txBody>
          <a:bodyPr/>
          <a:lstStyle/>
          <a:p>
            <a:pPr lvl="2">
              <a:buClr>
                <a:schemeClr val="bg2"/>
              </a:buClr>
              <a:buFont typeface="Wingdings" panose="05000000000000000000" pitchFamily="2" charset="2"/>
              <a:buChar char="§"/>
            </a:pPr>
            <a:r>
              <a:rPr lang="de-DE" altLang="de-DE" sz="2400" dirty="0">
                <a:latin typeface="Arial" panose="020B0604020202020204" pitchFamily="34" charset="0"/>
                <a:cs typeface="Arial" panose="020B0604020202020204" pitchFamily="34" charset="0"/>
              </a:rPr>
              <a:t> Testdurchlauf 2 Blöcke</a:t>
            </a:r>
          </a:p>
          <a:p>
            <a:pPr lvl="3">
              <a:buClr>
                <a:schemeClr val="bg2"/>
              </a:buClr>
              <a:buFont typeface="Wingdings" panose="05000000000000000000" pitchFamily="2" charset="2"/>
              <a:buChar char="Ø"/>
            </a:pPr>
            <a:r>
              <a:rPr lang="de-DE" altLang="de-DE" sz="2400" dirty="0">
                <a:latin typeface="Arial" panose="020B0604020202020204" pitchFamily="34" charset="0"/>
                <a:cs typeface="Arial" panose="020B0604020202020204" pitchFamily="34" charset="0"/>
              </a:rPr>
              <a:t>30 Sekunden Pause</a:t>
            </a:r>
          </a:p>
          <a:p>
            <a:pPr lvl="3">
              <a:buClr>
                <a:schemeClr val="bg2"/>
              </a:buClr>
              <a:buFont typeface="Wingdings" panose="05000000000000000000" pitchFamily="2" charset="2"/>
              <a:buChar char="Ø"/>
            </a:pPr>
            <a:endParaRPr lang="de-DE" altLang="de-DE" sz="1000" dirty="0">
              <a:latin typeface="Arial" panose="020B0604020202020204" pitchFamily="34" charset="0"/>
              <a:cs typeface="Arial" panose="020B0604020202020204" pitchFamily="34" charset="0"/>
            </a:endParaRPr>
          </a:p>
          <a:p>
            <a:pPr lvl="2">
              <a:buClr>
                <a:schemeClr val="bg2"/>
              </a:buClr>
              <a:buFont typeface="Wingdings" panose="05000000000000000000" pitchFamily="2" charset="2"/>
              <a:buChar char="§"/>
            </a:pPr>
            <a:r>
              <a:rPr lang="de-DE" altLang="de-DE" sz="2400" dirty="0">
                <a:latin typeface="Arial" panose="020B0604020202020204" pitchFamily="34" charset="0"/>
                <a:cs typeface="Arial" panose="020B0604020202020204" pitchFamily="34" charset="0"/>
              </a:rPr>
              <a:t> 1. Durchlauf 4 Blöcke </a:t>
            </a:r>
            <a:r>
              <a:rPr lang="de-DE" altLang="de-DE" sz="2400" baseline="30000" dirty="0">
                <a:latin typeface="Arial" panose="020B0604020202020204" pitchFamily="34" charset="0"/>
                <a:cs typeface="Arial" panose="020B0604020202020204" pitchFamily="34" charset="0"/>
              </a:rPr>
              <a:t>1</a:t>
            </a:r>
          </a:p>
          <a:p>
            <a:pPr lvl="3">
              <a:buClr>
                <a:schemeClr val="bg2"/>
              </a:buClr>
              <a:buFont typeface="Wingdings" panose="05000000000000000000" pitchFamily="2" charset="2"/>
              <a:buChar char="Ø"/>
            </a:pPr>
            <a:r>
              <a:rPr lang="de-DE" altLang="de-DE" sz="2400" dirty="0">
                <a:latin typeface="Arial" panose="020B0604020202020204" pitchFamily="34" charset="0"/>
                <a:cs typeface="Arial" panose="020B0604020202020204" pitchFamily="34" charset="0"/>
              </a:rPr>
              <a:t>2 Minuten Pause </a:t>
            </a:r>
            <a:r>
              <a:rPr lang="de-DE" altLang="de-DE" sz="2400" baseline="30000" dirty="0">
                <a:latin typeface="Arial" panose="020B0604020202020204" pitchFamily="34" charset="0"/>
                <a:cs typeface="Arial" panose="020B0604020202020204" pitchFamily="34" charset="0"/>
              </a:rPr>
              <a:t>2</a:t>
            </a:r>
          </a:p>
          <a:p>
            <a:pPr lvl="3">
              <a:buClr>
                <a:schemeClr val="bg2"/>
              </a:buClr>
              <a:buFont typeface="Wingdings" panose="05000000000000000000" pitchFamily="2" charset="2"/>
              <a:buChar char="Ø"/>
            </a:pPr>
            <a:endParaRPr lang="de-DE" altLang="de-DE" sz="1000" baseline="30000" dirty="0">
              <a:latin typeface="Arial" panose="020B0604020202020204" pitchFamily="34" charset="0"/>
              <a:cs typeface="Arial" panose="020B0604020202020204" pitchFamily="34" charset="0"/>
            </a:endParaRPr>
          </a:p>
          <a:p>
            <a:pPr lvl="2">
              <a:buClr>
                <a:schemeClr val="bg2"/>
              </a:buClr>
              <a:buFont typeface="Wingdings" panose="05000000000000000000" pitchFamily="2" charset="2"/>
              <a:buChar char="§"/>
            </a:pPr>
            <a:r>
              <a:rPr lang="de-DE" altLang="de-DE" sz="2400" dirty="0">
                <a:latin typeface="Arial" panose="020B0604020202020204" pitchFamily="34" charset="0"/>
                <a:cs typeface="Arial" panose="020B0604020202020204" pitchFamily="34" charset="0"/>
              </a:rPr>
              <a:t> 2. Durchlauf 4 Blöcke</a:t>
            </a:r>
          </a:p>
          <a:p>
            <a:pPr lvl="3">
              <a:buClr>
                <a:schemeClr val="bg2"/>
              </a:buClr>
              <a:buFont typeface="Wingdings" panose="05000000000000000000" pitchFamily="2" charset="2"/>
              <a:buChar char="Ø"/>
            </a:pPr>
            <a:r>
              <a:rPr lang="de-DE" altLang="de-DE" sz="2400" dirty="0">
                <a:latin typeface="Arial" panose="020B0604020202020204" pitchFamily="34" charset="0"/>
                <a:cs typeface="Arial" panose="020B0604020202020204" pitchFamily="34" charset="0"/>
              </a:rPr>
              <a:t>2 Minuten Pause</a:t>
            </a:r>
          </a:p>
          <a:p>
            <a:pPr lvl="3">
              <a:buClr>
                <a:schemeClr val="bg2"/>
              </a:buClr>
              <a:buFont typeface="Wingdings" panose="05000000000000000000" pitchFamily="2" charset="2"/>
              <a:buChar char="Ø"/>
            </a:pPr>
            <a:endParaRPr lang="de-DE" altLang="de-DE" sz="1000" dirty="0">
              <a:latin typeface="Arial" panose="020B0604020202020204" pitchFamily="34" charset="0"/>
              <a:cs typeface="Arial" panose="020B0604020202020204" pitchFamily="34" charset="0"/>
            </a:endParaRPr>
          </a:p>
          <a:p>
            <a:pPr lvl="2">
              <a:buClr>
                <a:schemeClr val="bg2"/>
              </a:buClr>
              <a:buFont typeface="Wingdings" panose="05000000000000000000" pitchFamily="2" charset="2"/>
              <a:buChar char="§"/>
            </a:pPr>
            <a:r>
              <a:rPr lang="de-DE" altLang="de-DE" sz="2400" dirty="0">
                <a:latin typeface="Arial" panose="020B0604020202020204" pitchFamily="34" charset="0"/>
                <a:cs typeface="Arial" panose="020B0604020202020204" pitchFamily="34" charset="0"/>
              </a:rPr>
              <a:t> 3. Durchlauf 8 Blöcke</a:t>
            </a:r>
          </a:p>
        </p:txBody>
      </p:sp>
      <p:sp>
        <p:nvSpPr>
          <p:cNvPr id="50180" name="Textfeld 3">
            <a:extLst>
              <a:ext uri="{FF2B5EF4-FFF2-40B4-BE49-F238E27FC236}">
                <a16:creationId xmlns:a16="http://schemas.microsoft.com/office/drawing/2014/main" id="{62C7B48D-91FF-4E7A-AE4E-86C902811C55}"/>
              </a:ext>
            </a:extLst>
          </p:cNvPr>
          <p:cNvSpPr txBox="1">
            <a:spLocks noChangeArrowheads="1"/>
          </p:cNvSpPr>
          <p:nvPr/>
        </p:nvSpPr>
        <p:spPr bwMode="auto">
          <a:xfrm>
            <a:off x="155575" y="5634038"/>
            <a:ext cx="87582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algn="just" eaLnBrk="1" hangingPunct="1">
              <a:spcBef>
                <a:spcPct val="0"/>
              </a:spcBef>
              <a:spcAft>
                <a:spcPct val="0"/>
              </a:spcAft>
              <a:buFontTx/>
              <a:buNone/>
            </a:pPr>
            <a:r>
              <a:rPr lang="de-DE" altLang="de-DE" sz="1200" b="0" baseline="30000">
                <a:solidFill>
                  <a:schemeClr val="tx1"/>
                </a:solidFill>
              </a:rPr>
              <a:t>1</a:t>
            </a:r>
            <a:r>
              <a:rPr lang="de-DE" altLang="de-DE" sz="1200" b="0">
                <a:solidFill>
                  <a:schemeClr val="tx1"/>
                </a:solidFill>
              </a:rPr>
              <a:t> van der Stelt, O., Kok, A., Smulders, F. T., Snel, J., &amp; Gunning, W. B. (1998). Cerebral event-related potentials associated with selective attention to color: developmental changes from childhood to adulthood. </a:t>
            </a:r>
            <a:r>
              <a:rPr lang="de-DE" altLang="de-DE" sz="1200" b="0" i="1">
                <a:solidFill>
                  <a:schemeClr val="tx1"/>
                </a:solidFill>
              </a:rPr>
              <a:t>Psychophysiology</a:t>
            </a:r>
            <a:r>
              <a:rPr lang="de-DE" altLang="de-DE" sz="1200" b="0">
                <a:solidFill>
                  <a:schemeClr val="tx1"/>
                </a:solidFill>
              </a:rPr>
              <a:t>, </a:t>
            </a:r>
            <a:r>
              <a:rPr lang="de-DE" altLang="de-DE" sz="1200" b="0" i="1">
                <a:solidFill>
                  <a:schemeClr val="tx1"/>
                </a:solidFill>
              </a:rPr>
              <a:t>35</a:t>
            </a:r>
            <a:r>
              <a:rPr lang="de-DE" altLang="de-DE" sz="1200" b="0">
                <a:solidFill>
                  <a:schemeClr val="tx1"/>
                </a:solidFill>
              </a:rPr>
              <a:t>(3), 227-239.</a:t>
            </a:r>
          </a:p>
          <a:p>
            <a:pPr algn="just" eaLnBrk="1" hangingPunct="1">
              <a:spcBef>
                <a:spcPct val="0"/>
              </a:spcBef>
              <a:spcAft>
                <a:spcPct val="0"/>
              </a:spcAft>
              <a:buFontTx/>
              <a:buNone/>
            </a:pPr>
            <a:r>
              <a:rPr lang="de-DE" altLang="de-DE" sz="1200" b="0" baseline="30000">
                <a:solidFill>
                  <a:schemeClr val="tx1"/>
                </a:solidFill>
              </a:rPr>
              <a:t>2</a:t>
            </a:r>
            <a:r>
              <a:rPr lang="de-DE" altLang="de-DE" sz="1200" b="0">
                <a:solidFill>
                  <a:schemeClr val="tx1"/>
                </a:solidFill>
              </a:rPr>
              <a:t> Barry, R. J., Kirkaikul, S., &amp; Hodder, D. (2000). EEG alpha activity and the ERP to target stimuli in an auditory oddball paradigm. </a:t>
            </a:r>
            <a:r>
              <a:rPr lang="de-DE" altLang="de-DE" sz="1200" b="0" i="1">
                <a:solidFill>
                  <a:schemeClr val="tx1"/>
                </a:solidFill>
              </a:rPr>
              <a:t>International journal of psychophysiology</a:t>
            </a:r>
            <a:r>
              <a:rPr lang="de-DE" altLang="de-DE" sz="1200" b="0">
                <a:solidFill>
                  <a:schemeClr val="tx1"/>
                </a:solidFill>
              </a:rPr>
              <a:t>, </a:t>
            </a:r>
            <a:r>
              <a:rPr lang="de-DE" altLang="de-DE" sz="1200" b="0" i="1">
                <a:solidFill>
                  <a:schemeClr val="tx1"/>
                </a:solidFill>
              </a:rPr>
              <a:t>39</a:t>
            </a:r>
            <a:r>
              <a:rPr lang="de-DE" altLang="de-DE" sz="1200" b="0">
                <a:solidFill>
                  <a:schemeClr val="tx1"/>
                </a:solidFill>
              </a:rPr>
              <a:t>(1), 39-50.</a:t>
            </a:r>
          </a:p>
          <a:p>
            <a:pPr algn="just" eaLnBrk="1" hangingPunct="1">
              <a:spcBef>
                <a:spcPct val="0"/>
              </a:spcBef>
              <a:spcAft>
                <a:spcPct val="0"/>
              </a:spcAft>
              <a:buFontTx/>
              <a:buNone/>
            </a:pPr>
            <a:r>
              <a:rPr lang="de-DE" altLang="de-DE" sz="1200" b="0" baseline="30000">
                <a:solidFill>
                  <a:schemeClr val="tx1"/>
                </a:solidFill>
              </a:rPr>
              <a:t>2</a:t>
            </a:r>
            <a:r>
              <a:rPr lang="de-DE" altLang="de-DE" sz="1200" b="0">
                <a:solidFill>
                  <a:schemeClr val="tx1"/>
                </a:solidFill>
              </a:rPr>
              <a:t> Albert, D., Gertzen, H., &amp; Rodenhausen, H. Zeitlicher Verlauf bewertender Differenzierung bei Binärwahlen zwischen benannten Alternativen.</a:t>
            </a:r>
          </a:p>
          <a:p>
            <a:pPr eaLnBrk="1" hangingPunct="1">
              <a:spcBef>
                <a:spcPct val="0"/>
              </a:spcBef>
              <a:spcAft>
                <a:spcPct val="0"/>
              </a:spcAft>
              <a:buFontTx/>
              <a:buNone/>
            </a:pPr>
            <a:endParaRPr lang="de-DE" altLang="de-DE" sz="1200" b="0">
              <a:solidFill>
                <a:schemeClr val="tx1"/>
              </a:solidFill>
            </a:endParaRPr>
          </a:p>
        </p:txBody>
      </p:sp>
    </p:spTree>
    <p:extLst>
      <p:ext uri="{BB962C8B-B14F-4D97-AF65-F5344CB8AC3E}">
        <p14:creationId xmlns:p14="http://schemas.microsoft.com/office/powerpoint/2010/main" val="2191829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platzhalter 11">
            <a:extLst>
              <a:ext uri="{FF2B5EF4-FFF2-40B4-BE49-F238E27FC236}">
                <a16:creationId xmlns:a16="http://schemas.microsoft.com/office/drawing/2014/main" id="{22CA7C72-9ABE-41C7-BAA6-C21E9B0BED1C}"/>
              </a:ext>
            </a:extLst>
          </p:cNvPr>
          <p:cNvSpPr>
            <a:spLocks noGrp="1"/>
          </p:cNvSpPr>
          <p:nvPr>
            <p:ph type="body" sz="quarter" idx="11"/>
          </p:nvPr>
        </p:nvSpPr>
        <p:spPr>
          <a:xfrm>
            <a:off x="360363" y="2519363"/>
            <a:ext cx="8637587" cy="1981200"/>
          </a:xfrm>
          <a:extLst>
            <a:ext uri="{91240B29-F687-4F45-9708-019B960494DF}">
              <a14:hiddenLine xmlns:a14="http://schemas.microsoft.com/office/drawing/2010/main" w="9525">
                <a:solidFill>
                  <a:schemeClr val="tx2"/>
                </a:solidFill>
                <a:miter lim="800000"/>
                <a:headEnd/>
                <a:tailEnd/>
              </a14:hiddenLine>
            </a:ext>
          </a:extLst>
        </p:spPr>
        <p:txBody>
          <a:bodyPr/>
          <a:lstStyle/>
          <a:p>
            <a:pPr marL="0" indent="0" eaLnBrk="1" hangingPunct="1">
              <a:buFont typeface="Arial" panose="020B0604020202020204" pitchFamily="34" charset="0"/>
              <a:buNone/>
            </a:pPr>
            <a:r>
              <a:rPr lang="de-DE" altLang="de-DE">
                <a:latin typeface="Arial" panose="020B0604020202020204" pitchFamily="34" charset="0"/>
                <a:cs typeface="Arial" panose="020B0604020202020204" pitchFamily="34" charset="0"/>
              </a:rPr>
              <a:t>Einleitung</a:t>
            </a:r>
          </a:p>
        </p:txBody>
      </p:sp>
    </p:spTree>
    <p:extLst>
      <p:ext uri="{BB962C8B-B14F-4D97-AF65-F5344CB8AC3E}">
        <p14:creationId xmlns:p14="http://schemas.microsoft.com/office/powerpoint/2010/main" val="1105152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el 1">
            <a:extLst>
              <a:ext uri="{FF2B5EF4-FFF2-40B4-BE49-F238E27FC236}">
                <a16:creationId xmlns:a16="http://schemas.microsoft.com/office/drawing/2014/main" id="{5624CBCD-5D7D-4BBB-A1EB-CB1DD44ADBF0}"/>
              </a:ext>
            </a:extLst>
          </p:cNvPr>
          <p:cNvSpPr>
            <a:spLocks noGrp="1"/>
          </p:cNvSpPr>
          <p:nvPr>
            <p:ph type="title"/>
          </p:nvPr>
        </p:nvSpPr>
        <p:spPr/>
        <p:txBody>
          <a:bodyPr/>
          <a:lstStyle/>
          <a:p>
            <a:endParaRPr lang="de-DE" altLang="de-DE">
              <a:latin typeface="Arial" panose="020B0604020202020204" pitchFamily="34" charset="0"/>
              <a:cs typeface="Arial" panose="020B0604020202020204" pitchFamily="34" charset="0"/>
            </a:endParaRPr>
          </a:p>
        </p:txBody>
      </p:sp>
      <p:pic>
        <p:nvPicPr>
          <p:cNvPr id="52227" name="Inhaltsplatzhalter 3">
            <a:extLst>
              <a:ext uri="{FF2B5EF4-FFF2-40B4-BE49-F238E27FC236}">
                <a16:creationId xmlns:a16="http://schemas.microsoft.com/office/drawing/2014/main" id="{AF59D59D-A48E-4D75-A588-157D75231D6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593850" y="1223963"/>
            <a:ext cx="6002338" cy="5445125"/>
          </a:xfrm>
        </p:spPr>
      </p:pic>
    </p:spTree>
    <p:extLst>
      <p:ext uri="{BB962C8B-B14F-4D97-AF65-F5344CB8AC3E}">
        <p14:creationId xmlns:p14="http://schemas.microsoft.com/office/powerpoint/2010/main" val="3459392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el 1">
            <a:extLst>
              <a:ext uri="{FF2B5EF4-FFF2-40B4-BE49-F238E27FC236}">
                <a16:creationId xmlns:a16="http://schemas.microsoft.com/office/drawing/2014/main" id="{49EE2AB6-A7BC-42D7-9A86-3DB843862390}"/>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Übersicht Paradigma</a:t>
            </a:r>
          </a:p>
        </p:txBody>
      </p:sp>
      <p:graphicFrame>
        <p:nvGraphicFramePr>
          <p:cNvPr id="4" name="Inhaltsplatzhalter 3">
            <a:extLst>
              <a:ext uri="{FF2B5EF4-FFF2-40B4-BE49-F238E27FC236}">
                <a16:creationId xmlns:a16="http://schemas.microsoft.com/office/drawing/2014/main" id="{120F9A96-D3C3-4CEE-ABE6-AD9CA328EE57}"/>
              </a:ext>
            </a:extLst>
          </p:cNvPr>
          <p:cNvGraphicFramePr>
            <a:graphicFrameLocks noGrp="1"/>
          </p:cNvGraphicFramePr>
          <p:nvPr>
            <p:ph idx="1"/>
          </p:nvPr>
        </p:nvGraphicFramePr>
        <p:xfrm>
          <a:off x="179388" y="1343025"/>
          <a:ext cx="8720136" cy="5130803"/>
        </p:xfrm>
        <a:graphic>
          <a:graphicData uri="http://schemas.openxmlformats.org/drawingml/2006/table">
            <a:tbl>
              <a:tblPr/>
              <a:tblGrid>
                <a:gridCol w="907954">
                  <a:extLst>
                    <a:ext uri="{9D8B030D-6E8A-4147-A177-3AD203B41FA5}">
                      <a16:colId xmlns:a16="http://schemas.microsoft.com/office/drawing/2014/main" val="20000"/>
                    </a:ext>
                  </a:extLst>
                </a:gridCol>
                <a:gridCol w="1806448">
                  <a:extLst>
                    <a:ext uri="{9D8B030D-6E8A-4147-A177-3AD203B41FA5}">
                      <a16:colId xmlns:a16="http://schemas.microsoft.com/office/drawing/2014/main" val="20001"/>
                    </a:ext>
                  </a:extLst>
                </a:gridCol>
                <a:gridCol w="2014522">
                  <a:extLst>
                    <a:ext uri="{9D8B030D-6E8A-4147-A177-3AD203B41FA5}">
                      <a16:colId xmlns:a16="http://schemas.microsoft.com/office/drawing/2014/main" val="20002"/>
                    </a:ext>
                  </a:extLst>
                </a:gridCol>
                <a:gridCol w="1948317">
                  <a:extLst>
                    <a:ext uri="{9D8B030D-6E8A-4147-A177-3AD203B41FA5}">
                      <a16:colId xmlns:a16="http://schemas.microsoft.com/office/drawing/2014/main" val="20003"/>
                    </a:ext>
                  </a:extLst>
                </a:gridCol>
                <a:gridCol w="2042895">
                  <a:extLst>
                    <a:ext uri="{9D8B030D-6E8A-4147-A177-3AD203B41FA5}">
                      <a16:colId xmlns:a16="http://schemas.microsoft.com/office/drawing/2014/main" val="20004"/>
                    </a:ext>
                  </a:extLst>
                </a:gridCol>
              </a:tblGrid>
              <a:tr h="647299">
                <a:tc>
                  <a:txBody>
                    <a:bodyPr/>
                    <a:lstStyle/>
                    <a:p>
                      <a:pPr algn="ctr" rtl="0" fontAlgn="ctr">
                        <a:spcBef>
                          <a:spcPts val="0"/>
                        </a:spcBef>
                        <a:spcAft>
                          <a:spcPts val="0"/>
                        </a:spcAft>
                      </a:pPr>
                      <a:r>
                        <a:rPr lang="de-DE" sz="1400" b="1" i="0" u="none" strike="noStrike">
                          <a:solidFill>
                            <a:srgbClr val="FFFFFF"/>
                          </a:solidFill>
                          <a:effectLst/>
                          <a:latin typeface="Arial" panose="020B0604020202020204" pitchFamily="34" charset="0"/>
                        </a:rPr>
                        <a:t>Block</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004C93"/>
                    </a:solidFill>
                  </a:tcPr>
                </a:tc>
                <a:tc>
                  <a:txBody>
                    <a:bodyPr/>
                    <a:lstStyle/>
                    <a:p>
                      <a:pPr algn="ctr" rtl="0" fontAlgn="ctr">
                        <a:spcBef>
                          <a:spcPts val="0"/>
                        </a:spcBef>
                        <a:spcAft>
                          <a:spcPts val="0"/>
                        </a:spcAft>
                      </a:pPr>
                      <a:r>
                        <a:rPr lang="de-DE" sz="1400" b="1" i="0" u="none" strike="noStrike">
                          <a:solidFill>
                            <a:srgbClr val="FFFFFF"/>
                          </a:solidFill>
                          <a:effectLst/>
                          <a:latin typeface="Arial" panose="020B0604020202020204" pitchFamily="34" charset="0"/>
                        </a:rPr>
                        <a:t>Testdurchlauf</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004C93"/>
                    </a:solidFill>
                  </a:tcPr>
                </a:tc>
                <a:tc>
                  <a:txBody>
                    <a:bodyPr/>
                    <a:lstStyle/>
                    <a:p>
                      <a:pPr rtl="0" fontAlgn="ctr">
                        <a:spcBef>
                          <a:spcPts val="0"/>
                        </a:spcBef>
                        <a:spcAft>
                          <a:spcPts val="0"/>
                        </a:spcAft>
                      </a:pPr>
                      <a:r>
                        <a:rPr lang="de-DE" sz="1400" b="1" i="0" u="none" strike="noStrike">
                          <a:solidFill>
                            <a:srgbClr val="FFFFFF"/>
                          </a:solidFill>
                          <a:effectLst/>
                          <a:latin typeface="Arial" panose="020B0604020202020204" pitchFamily="34" charset="0"/>
                        </a:rPr>
                        <a:t>1. Durchlauf (Fokus.)</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004C93"/>
                    </a:solidFill>
                  </a:tcPr>
                </a:tc>
                <a:tc>
                  <a:txBody>
                    <a:bodyPr/>
                    <a:lstStyle/>
                    <a:p>
                      <a:pPr rtl="0" fontAlgn="ctr">
                        <a:spcBef>
                          <a:spcPts val="0"/>
                        </a:spcBef>
                        <a:spcAft>
                          <a:spcPts val="0"/>
                        </a:spcAft>
                      </a:pPr>
                      <a:r>
                        <a:rPr lang="de-DE" sz="1400" b="1" i="0" u="none" strike="noStrike">
                          <a:solidFill>
                            <a:srgbClr val="FFFFFF"/>
                          </a:solidFill>
                          <a:effectLst/>
                          <a:latin typeface="Arial" panose="020B0604020202020204" pitchFamily="34" charset="0"/>
                        </a:rPr>
                        <a:t>2. Durchlauf (Geteilt)</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004C93"/>
                    </a:solidFill>
                  </a:tcPr>
                </a:tc>
                <a:tc>
                  <a:txBody>
                    <a:bodyPr/>
                    <a:lstStyle/>
                    <a:p>
                      <a:pPr rtl="0" fontAlgn="ctr">
                        <a:spcBef>
                          <a:spcPts val="0"/>
                        </a:spcBef>
                        <a:spcAft>
                          <a:spcPts val="0"/>
                        </a:spcAft>
                      </a:pPr>
                      <a:r>
                        <a:rPr lang="de-DE" sz="1400" b="1" i="0" u="none" strike="noStrike">
                          <a:solidFill>
                            <a:srgbClr val="FFFFFF"/>
                          </a:solidFill>
                          <a:effectLst/>
                          <a:latin typeface="Arial" panose="020B0604020202020204" pitchFamily="34" charset="0"/>
                        </a:rPr>
                        <a:t>3. Durchlauf (Wechsel)</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004C93"/>
                    </a:solidFill>
                  </a:tcPr>
                </a:tc>
                <a:extLst>
                  <a:ext uri="{0D108BD9-81ED-4DB2-BD59-A6C34878D82A}">
                    <a16:rowId xmlns:a16="http://schemas.microsoft.com/office/drawing/2014/main" val="10000"/>
                  </a:ext>
                </a:extLst>
              </a:tr>
              <a:tr h="571147">
                <a:tc>
                  <a:txBody>
                    <a:bodyPr/>
                    <a:lstStyle/>
                    <a:p>
                      <a:pPr algn="ctr" rtl="0" fontAlgn="ctr">
                        <a:spcBef>
                          <a:spcPts val="0"/>
                        </a:spcBef>
                        <a:spcAft>
                          <a:spcPts val="0"/>
                        </a:spcAft>
                      </a:pPr>
                      <a:r>
                        <a:rPr lang="de-DE" sz="1400" b="1" i="0" u="none" strike="noStrike">
                          <a:solidFill>
                            <a:srgbClr val="FFFFFF"/>
                          </a:solidFill>
                          <a:effectLst/>
                          <a:latin typeface="Arial" panose="020B0604020202020204" pitchFamily="34" charset="0"/>
                        </a:rPr>
                        <a:t>1</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004C92"/>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Buchstabe: D</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Form: Kreis (Buchstaben)</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Buchst.: X &amp; Form: Stern</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Form: Stern (Buchstaben)</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extLst>
                  <a:ext uri="{0D108BD9-81ED-4DB2-BD59-A6C34878D82A}">
                    <a16:rowId xmlns:a16="http://schemas.microsoft.com/office/drawing/2014/main" val="10001"/>
                  </a:ext>
                </a:extLst>
              </a:tr>
              <a:tr h="571147">
                <a:tc>
                  <a:txBody>
                    <a:bodyPr/>
                    <a:lstStyle/>
                    <a:p>
                      <a:pPr algn="ctr" rtl="0" fontAlgn="ctr">
                        <a:spcBef>
                          <a:spcPts val="0"/>
                        </a:spcBef>
                        <a:spcAft>
                          <a:spcPts val="0"/>
                        </a:spcAft>
                      </a:pPr>
                      <a:r>
                        <a:rPr lang="de-DE" sz="1400" b="1" i="0" u="none" strike="noStrike">
                          <a:solidFill>
                            <a:srgbClr val="FFFFFF"/>
                          </a:solidFill>
                          <a:effectLst/>
                          <a:latin typeface="Arial" panose="020B0604020202020204" pitchFamily="34" charset="0"/>
                        </a:rPr>
                        <a:t>2</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004C92"/>
                    </a:solidFill>
                  </a:tcPr>
                </a:tc>
                <a:tc>
                  <a:txBody>
                    <a:bodyPr/>
                    <a:lstStyle/>
                    <a:p>
                      <a:pPr rtl="0" fontAlgn="ctr">
                        <a:spcBef>
                          <a:spcPts val="0"/>
                        </a:spcBef>
                        <a:spcAft>
                          <a:spcPts val="0"/>
                        </a:spcAft>
                      </a:pPr>
                      <a:r>
                        <a:rPr lang="de-DE" sz="1200" b="0" i="0" u="none" strike="noStrike" dirty="0">
                          <a:solidFill>
                            <a:srgbClr val="000000"/>
                          </a:solidFill>
                          <a:effectLst/>
                          <a:latin typeface="Arial" panose="020B0604020202020204" pitchFamily="34" charset="0"/>
                        </a:rPr>
                        <a:t>Zahl: 2 &amp; Form: Viereck</a:t>
                      </a:r>
                      <a:endParaRPr lang="de-DE" sz="1800" dirty="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Zahl: 3</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Zahl: 4 &amp; Form:  Viereck</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Zahl: 7 &amp; Form: Viereck</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extLst>
                  <a:ext uri="{0D108BD9-81ED-4DB2-BD59-A6C34878D82A}">
                    <a16:rowId xmlns:a16="http://schemas.microsoft.com/office/drawing/2014/main" val="10002"/>
                  </a:ext>
                </a:extLst>
              </a:tr>
              <a:tr h="571147">
                <a:tc>
                  <a:txBody>
                    <a:bodyPr/>
                    <a:lstStyle/>
                    <a:p>
                      <a:pPr algn="ctr" rtl="0" fontAlgn="ctr">
                        <a:spcBef>
                          <a:spcPts val="0"/>
                        </a:spcBef>
                        <a:spcAft>
                          <a:spcPts val="0"/>
                        </a:spcAft>
                      </a:pPr>
                      <a:r>
                        <a:rPr lang="de-DE" sz="1200" b="1" i="0" u="none" strike="noStrike">
                          <a:solidFill>
                            <a:srgbClr val="FFFFFF"/>
                          </a:solidFill>
                          <a:effectLst/>
                          <a:latin typeface="Arial" panose="020B0604020202020204" pitchFamily="34" charset="0"/>
                        </a:rPr>
                        <a:t>3</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004C92"/>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Buchst.: M</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Buchst.: A &amp; Form: Kreis</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Buchstabe: T</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extLst>
                  <a:ext uri="{0D108BD9-81ED-4DB2-BD59-A6C34878D82A}">
                    <a16:rowId xmlns:a16="http://schemas.microsoft.com/office/drawing/2014/main" val="10003"/>
                  </a:ext>
                </a:extLst>
              </a:tr>
              <a:tr h="571147">
                <a:tc>
                  <a:txBody>
                    <a:bodyPr/>
                    <a:lstStyle/>
                    <a:p>
                      <a:pPr algn="ctr" rtl="0" fontAlgn="ctr">
                        <a:spcBef>
                          <a:spcPts val="0"/>
                        </a:spcBef>
                        <a:spcAft>
                          <a:spcPts val="0"/>
                        </a:spcAft>
                      </a:pPr>
                      <a:r>
                        <a:rPr lang="de-DE" sz="1400" b="1" i="0" u="none" strike="noStrike">
                          <a:solidFill>
                            <a:srgbClr val="FFFFFF"/>
                          </a:solidFill>
                          <a:effectLst/>
                          <a:latin typeface="Arial" panose="020B0604020202020204" pitchFamily="34" charset="0"/>
                        </a:rPr>
                        <a:t>4</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004C92"/>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Form: Dreieck (Zahlen)</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Zahl: 6 &amp; Form: Dreieck</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Zahl: 9 &amp; Form: Kreis</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extLst>
                  <a:ext uri="{0D108BD9-81ED-4DB2-BD59-A6C34878D82A}">
                    <a16:rowId xmlns:a16="http://schemas.microsoft.com/office/drawing/2014/main" val="10004"/>
                  </a:ext>
                </a:extLst>
              </a:tr>
              <a:tr h="571147">
                <a:tc>
                  <a:txBody>
                    <a:bodyPr/>
                    <a:lstStyle/>
                    <a:p>
                      <a:pPr algn="ctr" rtl="0" fontAlgn="ctr">
                        <a:spcBef>
                          <a:spcPts val="0"/>
                        </a:spcBef>
                        <a:spcAft>
                          <a:spcPts val="0"/>
                        </a:spcAft>
                      </a:pPr>
                      <a:r>
                        <a:rPr lang="de-DE" sz="1400" b="1" i="0" u="none" strike="noStrike">
                          <a:solidFill>
                            <a:srgbClr val="FFFFFF"/>
                          </a:solidFill>
                          <a:effectLst/>
                          <a:latin typeface="Arial" panose="020B0604020202020204" pitchFamily="34" charset="0"/>
                        </a:rPr>
                        <a:t>5</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004C92"/>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Form: Dreieck (Zahlen)</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extLst>
                  <a:ext uri="{0D108BD9-81ED-4DB2-BD59-A6C34878D82A}">
                    <a16:rowId xmlns:a16="http://schemas.microsoft.com/office/drawing/2014/main" val="10005"/>
                  </a:ext>
                </a:extLst>
              </a:tr>
              <a:tr h="571147">
                <a:tc>
                  <a:txBody>
                    <a:bodyPr/>
                    <a:lstStyle/>
                    <a:p>
                      <a:pPr algn="ctr" rtl="0" fontAlgn="ctr">
                        <a:spcBef>
                          <a:spcPts val="0"/>
                        </a:spcBef>
                        <a:spcAft>
                          <a:spcPts val="0"/>
                        </a:spcAft>
                      </a:pPr>
                      <a:r>
                        <a:rPr lang="de-DE" sz="1400" b="1" i="0" u="none" strike="noStrike">
                          <a:solidFill>
                            <a:srgbClr val="FFFFFF"/>
                          </a:solidFill>
                          <a:effectLst/>
                          <a:latin typeface="Arial" panose="020B0604020202020204" pitchFamily="34" charset="0"/>
                        </a:rPr>
                        <a:t>6</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004C93"/>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Buchst.: E &amp; Form: Stern</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extLst>
                  <a:ext uri="{0D108BD9-81ED-4DB2-BD59-A6C34878D82A}">
                    <a16:rowId xmlns:a16="http://schemas.microsoft.com/office/drawing/2014/main" val="10006"/>
                  </a:ext>
                </a:extLst>
              </a:tr>
              <a:tr h="485475">
                <a:tc>
                  <a:txBody>
                    <a:bodyPr/>
                    <a:lstStyle/>
                    <a:p>
                      <a:pPr algn="ctr" rtl="0" fontAlgn="ctr">
                        <a:spcBef>
                          <a:spcPts val="0"/>
                        </a:spcBef>
                        <a:spcAft>
                          <a:spcPts val="0"/>
                        </a:spcAft>
                      </a:pPr>
                      <a:r>
                        <a:rPr lang="de-DE" sz="1400" b="1" i="0" u="none" strike="noStrike">
                          <a:solidFill>
                            <a:srgbClr val="FFFFFF"/>
                          </a:solidFill>
                          <a:effectLst/>
                          <a:latin typeface="Arial" panose="020B0604020202020204" pitchFamily="34" charset="0"/>
                        </a:rPr>
                        <a:t>7</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004C93"/>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Zahl: 2</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extLst>
                  <a:ext uri="{0D108BD9-81ED-4DB2-BD59-A6C34878D82A}">
                    <a16:rowId xmlns:a16="http://schemas.microsoft.com/office/drawing/2014/main" val="10007"/>
                  </a:ext>
                </a:extLst>
              </a:tr>
              <a:tr h="571147">
                <a:tc>
                  <a:txBody>
                    <a:bodyPr/>
                    <a:lstStyle/>
                    <a:p>
                      <a:pPr algn="ctr" rtl="0" fontAlgn="ctr">
                        <a:spcBef>
                          <a:spcPts val="0"/>
                        </a:spcBef>
                        <a:spcAft>
                          <a:spcPts val="0"/>
                        </a:spcAft>
                      </a:pPr>
                      <a:r>
                        <a:rPr lang="de-DE" sz="1400" b="1" i="0" u="none" strike="noStrike">
                          <a:solidFill>
                            <a:srgbClr val="FFFFFF"/>
                          </a:solidFill>
                          <a:effectLst/>
                          <a:latin typeface="Arial" panose="020B0604020202020204" pitchFamily="34" charset="0"/>
                        </a:rPr>
                        <a:t>8</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004C93"/>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rtl="0" fontAlgn="ctr">
                        <a:spcBef>
                          <a:spcPts val="0"/>
                        </a:spcBef>
                        <a:spcAft>
                          <a:spcPts val="0"/>
                        </a:spcAft>
                      </a:pPr>
                      <a:r>
                        <a:rPr lang="de-DE" sz="1200" b="0" i="0" u="none" strike="noStrike" dirty="0">
                          <a:solidFill>
                            <a:srgbClr val="000000"/>
                          </a:solidFill>
                          <a:effectLst/>
                          <a:latin typeface="Arial" panose="020B0604020202020204" pitchFamily="34" charset="0"/>
                        </a:rPr>
                        <a:t>Buchst. D &amp; Form: Viereck</a:t>
                      </a:r>
                      <a:endParaRPr lang="de-DE" sz="1800" dirty="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39770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platzhalter 11">
            <a:extLst>
              <a:ext uri="{FF2B5EF4-FFF2-40B4-BE49-F238E27FC236}">
                <a16:creationId xmlns:a16="http://schemas.microsoft.com/office/drawing/2014/main" id="{862AFF8B-DE7F-4A61-99C9-5233A8BB5F3A}"/>
              </a:ext>
            </a:extLst>
          </p:cNvPr>
          <p:cNvSpPr>
            <a:spLocks noGrp="1"/>
          </p:cNvSpPr>
          <p:nvPr>
            <p:ph type="body" sz="quarter" idx="11"/>
          </p:nvPr>
        </p:nvSpPr>
        <p:spPr>
          <a:xfrm>
            <a:off x="360363" y="2519363"/>
            <a:ext cx="8637587" cy="1981200"/>
          </a:xfrm>
          <a:extLst>
            <a:ext uri="{91240B29-F687-4F45-9708-019B960494DF}">
              <a14:hiddenLine xmlns:a14="http://schemas.microsoft.com/office/drawing/2010/main" w="9525">
                <a:solidFill>
                  <a:schemeClr val="tx2"/>
                </a:solidFill>
                <a:miter lim="800000"/>
                <a:headEnd/>
                <a:tailEnd/>
              </a14:hiddenLine>
            </a:ext>
          </a:extLst>
        </p:spPr>
        <p:txBody>
          <a:bodyPr/>
          <a:lstStyle/>
          <a:p>
            <a:pPr marL="0" indent="0" eaLnBrk="1" hangingPunct="1">
              <a:buFont typeface="Arial" panose="020B0604020202020204" pitchFamily="34" charset="0"/>
              <a:buNone/>
            </a:pPr>
            <a:r>
              <a:rPr lang="de-DE" altLang="de-DE">
                <a:latin typeface="Arial" panose="020B0604020202020204" pitchFamily="34" charset="0"/>
                <a:cs typeface="Arial" panose="020B0604020202020204" pitchFamily="34" charset="0"/>
              </a:rPr>
              <a:t>Umsetzung in Presentation</a:t>
            </a:r>
          </a:p>
        </p:txBody>
      </p:sp>
    </p:spTree>
    <p:extLst>
      <p:ext uri="{BB962C8B-B14F-4D97-AF65-F5344CB8AC3E}">
        <p14:creationId xmlns:p14="http://schemas.microsoft.com/office/powerpoint/2010/main" val="2790652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el 1">
            <a:extLst>
              <a:ext uri="{FF2B5EF4-FFF2-40B4-BE49-F238E27FC236}">
                <a16:creationId xmlns:a16="http://schemas.microsoft.com/office/drawing/2014/main" id="{BC364CFE-0F73-4EA3-9363-389911B83670}"/>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Aufbau Stimuli</a:t>
            </a:r>
          </a:p>
        </p:txBody>
      </p:sp>
      <p:pic>
        <p:nvPicPr>
          <p:cNvPr id="61443" name="Inhaltsplatzhalter 8">
            <a:extLst>
              <a:ext uri="{FF2B5EF4-FFF2-40B4-BE49-F238E27FC236}">
                <a16:creationId xmlns:a16="http://schemas.microsoft.com/office/drawing/2014/main" id="{3B54308A-6E4B-47BF-808D-4046C03F852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79388" y="1223963"/>
            <a:ext cx="8726487" cy="4908550"/>
          </a:xfrm>
        </p:spPr>
      </p:pic>
    </p:spTree>
    <p:extLst>
      <p:ext uri="{BB962C8B-B14F-4D97-AF65-F5344CB8AC3E}">
        <p14:creationId xmlns:p14="http://schemas.microsoft.com/office/powerpoint/2010/main" val="1104031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el 1">
            <a:extLst>
              <a:ext uri="{FF2B5EF4-FFF2-40B4-BE49-F238E27FC236}">
                <a16:creationId xmlns:a16="http://schemas.microsoft.com/office/drawing/2014/main" id="{F4A1902E-0470-4454-B385-84768D05C3DF}"/>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Aufbau Stimuli</a:t>
            </a:r>
          </a:p>
        </p:txBody>
      </p:sp>
      <p:pic>
        <p:nvPicPr>
          <p:cNvPr id="62467" name="Grafik 2">
            <a:extLst>
              <a:ext uri="{FF2B5EF4-FFF2-40B4-BE49-F238E27FC236}">
                <a16:creationId xmlns:a16="http://schemas.microsoft.com/office/drawing/2014/main" id="{DDE2EE84-3646-4B30-91F7-1237B7344F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98563"/>
            <a:ext cx="8750300"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0414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el 1">
            <a:extLst>
              <a:ext uri="{FF2B5EF4-FFF2-40B4-BE49-F238E27FC236}">
                <a16:creationId xmlns:a16="http://schemas.microsoft.com/office/drawing/2014/main" id="{AB4C0D44-3A46-4350-B25D-701F5EC60FC6}"/>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Aufbau Stimuli</a:t>
            </a:r>
          </a:p>
        </p:txBody>
      </p:sp>
      <p:pic>
        <p:nvPicPr>
          <p:cNvPr id="63491" name="Grafik 3">
            <a:extLst>
              <a:ext uri="{FF2B5EF4-FFF2-40B4-BE49-F238E27FC236}">
                <a16:creationId xmlns:a16="http://schemas.microsoft.com/office/drawing/2014/main" id="{818ED6BD-3375-4900-8843-B2DD746BC6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47775"/>
            <a:ext cx="876935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8595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el 1">
            <a:extLst>
              <a:ext uri="{FF2B5EF4-FFF2-40B4-BE49-F238E27FC236}">
                <a16:creationId xmlns:a16="http://schemas.microsoft.com/office/drawing/2014/main" id="{923E4F77-0A25-4309-A2ED-65D3F931940B}"/>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Aufbau Stimuli</a:t>
            </a:r>
          </a:p>
        </p:txBody>
      </p:sp>
      <p:pic>
        <p:nvPicPr>
          <p:cNvPr id="64515" name="Grafik 2">
            <a:extLst>
              <a:ext uri="{FF2B5EF4-FFF2-40B4-BE49-F238E27FC236}">
                <a16:creationId xmlns:a16="http://schemas.microsoft.com/office/drawing/2014/main" id="{75987718-3A30-4F1F-89F8-E28390C7049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320800"/>
            <a:ext cx="8750300"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444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el 14">
            <a:extLst>
              <a:ext uri="{FF2B5EF4-FFF2-40B4-BE49-F238E27FC236}">
                <a16:creationId xmlns:a16="http://schemas.microsoft.com/office/drawing/2014/main" id="{BF577177-2995-44FE-A31C-6978F4C15284}"/>
              </a:ext>
            </a:extLst>
          </p:cNvPr>
          <p:cNvSpPr>
            <a:spLocks noGrp="1"/>
          </p:cNvSpPr>
          <p:nvPr>
            <p:ph type="title"/>
          </p:nvPr>
        </p:nvSpPr>
        <p:spPr/>
        <p:txBody>
          <a:bodyPr/>
          <a:lstStyle/>
          <a:p>
            <a:r>
              <a:rPr lang="de-DE" altLang="de-DE" dirty="0">
                <a:latin typeface="Arial" panose="020B0604020202020204" pitchFamily="34" charset="0"/>
                <a:cs typeface="Arial" panose="020B0604020202020204" pitchFamily="34" charset="0"/>
              </a:rPr>
              <a:t>Allgemeine Instruktion</a:t>
            </a:r>
          </a:p>
        </p:txBody>
      </p:sp>
      <p:sp>
        <p:nvSpPr>
          <p:cNvPr id="59395" name="Rechteck 2">
            <a:extLst>
              <a:ext uri="{FF2B5EF4-FFF2-40B4-BE49-F238E27FC236}">
                <a16:creationId xmlns:a16="http://schemas.microsoft.com/office/drawing/2014/main" id="{FBF4E708-5618-4D3E-948F-783A9C87EB6A}"/>
              </a:ext>
            </a:extLst>
          </p:cNvPr>
          <p:cNvSpPr>
            <a:spLocks noChangeArrowheads="1"/>
          </p:cNvSpPr>
          <p:nvPr/>
        </p:nvSpPr>
        <p:spPr bwMode="auto">
          <a:xfrm>
            <a:off x="4448175" y="3244850"/>
            <a:ext cx="247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eaLnBrk="1" hangingPunct="1">
              <a:spcBef>
                <a:spcPct val="0"/>
              </a:spcBef>
              <a:spcAft>
                <a:spcPct val="0"/>
              </a:spcAft>
              <a:buFontTx/>
              <a:buNone/>
            </a:pPr>
            <a:r>
              <a:rPr lang="de-DE" altLang="de-DE" sz="1800" b="0">
                <a:solidFill>
                  <a:schemeClr val="tx1"/>
                </a:solidFill>
              </a:rPr>
              <a:t> </a:t>
            </a:r>
          </a:p>
        </p:txBody>
      </p:sp>
      <p:pic>
        <p:nvPicPr>
          <p:cNvPr id="59396" name="Grafik 3">
            <a:extLst>
              <a:ext uri="{FF2B5EF4-FFF2-40B4-BE49-F238E27FC236}">
                <a16:creationId xmlns:a16="http://schemas.microsoft.com/office/drawing/2014/main" id="{0C0F80B4-1C3F-4E67-8A23-085F243B68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393825"/>
            <a:ext cx="8685212" cy="488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1730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platzhalter 11">
            <a:extLst>
              <a:ext uri="{FF2B5EF4-FFF2-40B4-BE49-F238E27FC236}">
                <a16:creationId xmlns:a16="http://schemas.microsoft.com/office/drawing/2014/main" id="{0097F219-7302-46CC-9909-07F2392BBFFF}"/>
              </a:ext>
            </a:extLst>
          </p:cNvPr>
          <p:cNvSpPr>
            <a:spLocks noGrp="1"/>
          </p:cNvSpPr>
          <p:nvPr>
            <p:ph type="body" sz="quarter" idx="11"/>
          </p:nvPr>
        </p:nvSpPr>
        <p:spPr>
          <a:xfrm>
            <a:off x="360363" y="2519363"/>
            <a:ext cx="8637587" cy="1981200"/>
          </a:xfrm>
          <a:extLst>
            <a:ext uri="{91240B29-F687-4F45-9708-019B960494DF}">
              <a14:hiddenLine xmlns:a14="http://schemas.microsoft.com/office/drawing/2010/main" w="9525">
                <a:solidFill>
                  <a:schemeClr val="tx2"/>
                </a:solidFill>
                <a:miter lim="800000"/>
                <a:headEnd/>
                <a:tailEnd/>
              </a14:hiddenLine>
            </a:ext>
          </a:extLst>
        </p:spPr>
        <p:txBody>
          <a:bodyPr/>
          <a:lstStyle/>
          <a:p>
            <a:pPr marL="0" indent="0" eaLnBrk="1" hangingPunct="1">
              <a:buFont typeface="Arial" panose="020B0604020202020204" pitchFamily="34" charset="0"/>
              <a:buNone/>
            </a:pPr>
            <a:r>
              <a:rPr lang="de-DE" altLang="de-DE">
                <a:latin typeface="Arial" panose="020B0604020202020204" pitchFamily="34" charset="0"/>
                <a:cs typeface="Arial" panose="020B0604020202020204" pitchFamily="34" charset="0"/>
              </a:rPr>
              <a:t>Block selektive Aufmerksamkeit</a:t>
            </a:r>
          </a:p>
        </p:txBody>
      </p:sp>
    </p:spTree>
    <p:extLst>
      <p:ext uri="{BB962C8B-B14F-4D97-AF65-F5344CB8AC3E}">
        <p14:creationId xmlns:p14="http://schemas.microsoft.com/office/powerpoint/2010/main" val="3275809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el 1">
            <a:extLst>
              <a:ext uri="{FF2B5EF4-FFF2-40B4-BE49-F238E27FC236}">
                <a16:creationId xmlns:a16="http://schemas.microsoft.com/office/drawing/2014/main" id="{E82EB4F0-198F-4C40-B105-45C535935F5E}"/>
              </a:ext>
            </a:extLst>
          </p:cNvPr>
          <p:cNvSpPr>
            <a:spLocks noGrp="1"/>
          </p:cNvSpPr>
          <p:nvPr>
            <p:ph type="title"/>
          </p:nvPr>
        </p:nvSpPr>
        <p:spPr/>
        <p:txBody>
          <a:bodyPr/>
          <a:lstStyle/>
          <a:p>
            <a:endParaRPr lang="de-DE" altLang="de-DE">
              <a:latin typeface="Arial" panose="020B0604020202020204" pitchFamily="34" charset="0"/>
              <a:cs typeface="Arial" panose="020B0604020202020204" pitchFamily="34" charset="0"/>
            </a:endParaRPr>
          </a:p>
        </p:txBody>
      </p:sp>
      <p:pic>
        <p:nvPicPr>
          <p:cNvPr id="66563" name="Grafik 6">
            <a:extLst>
              <a:ext uri="{FF2B5EF4-FFF2-40B4-BE49-F238E27FC236}">
                <a16:creationId xmlns:a16="http://schemas.microsoft.com/office/drawing/2014/main" id="{634B90DA-519E-4B83-8B01-9C6A9D6DD2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22375"/>
            <a:ext cx="8770937"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864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4">
            <a:extLst>
              <a:ext uri="{FF2B5EF4-FFF2-40B4-BE49-F238E27FC236}">
                <a16:creationId xmlns:a16="http://schemas.microsoft.com/office/drawing/2014/main" id="{F1DFF49F-CB3A-43A0-87AA-A571779E83F0}"/>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Aufmerksamkeit</a:t>
            </a:r>
          </a:p>
        </p:txBody>
      </p:sp>
      <p:sp>
        <p:nvSpPr>
          <p:cNvPr id="14339" name="Inhaltsplatzhalter 2">
            <a:extLst>
              <a:ext uri="{FF2B5EF4-FFF2-40B4-BE49-F238E27FC236}">
                <a16:creationId xmlns:a16="http://schemas.microsoft.com/office/drawing/2014/main" id="{161772FE-7FFE-4488-94D7-2D937F599B3E}"/>
              </a:ext>
            </a:extLst>
          </p:cNvPr>
          <p:cNvSpPr>
            <a:spLocks noGrp="1"/>
          </p:cNvSpPr>
          <p:nvPr>
            <p:ph idx="1"/>
          </p:nvPr>
        </p:nvSpPr>
        <p:spPr>
          <a:xfrm>
            <a:off x="179388" y="1223963"/>
            <a:ext cx="8783637" cy="5421312"/>
          </a:xfrm>
          <a:solidFill>
            <a:schemeClr val="bg1"/>
          </a:solidFill>
          <a:ln>
            <a:noFill/>
          </a:ln>
        </p:spPr>
        <p:txBody>
          <a:bodyPr/>
          <a:lstStyle/>
          <a:p>
            <a:pPr lvl="2" eaLnBrk="1" hangingPunct="1">
              <a:buClr>
                <a:schemeClr val="bg2"/>
              </a:buClr>
              <a:buFont typeface="Wingdings" panose="05000000000000000000" pitchFamily="2" charset="2"/>
              <a:buChar char="§"/>
              <a:defRPr/>
            </a:pPr>
            <a:endParaRPr lang="de-DE" sz="2400" dirty="0">
              <a:latin typeface="Arial" charset="0"/>
              <a:cs typeface="Arial" charset="0"/>
            </a:endParaRPr>
          </a:p>
          <a:p>
            <a:pPr lvl="2" eaLnBrk="1" hangingPunct="1">
              <a:buClr>
                <a:schemeClr val="bg2"/>
              </a:buClr>
              <a:buFont typeface="Wingdings" panose="05000000000000000000" pitchFamily="2" charset="2"/>
              <a:buChar char="§"/>
              <a:defRPr/>
            </a:pPr>
            <a:endParaRPr lang="de-DE" sz="1000" dirty="0">
              <a:latin typeface="Arial" charset="0"/>
              <a:cs typeface="Arial" charset="0"/>
            </a:endParaRPr>
          </a:p>
          <a:p>
            <a:pPr lvl="2" eaLnBrk="1" hangingPunct="1">
              <a:buClr>
                <a:schemeClr val="bg2"/>
              </a:buClr>
              <a:buFont typeface="Wingdings" panose="05000000000000000000" pitchFamily="2" charset="2"/>
              <a:buChar char="§"/>
              <a:defRPr/>
            </a:pPr>
            <a:r>
              <a:rPr lang="de-DE" sz="2400" dirty="0">
                <a:latin typeface="Arial" charset="0"/>
                <a:cs typeface="Arial" charset="0"/>
              </a:rPr>
              <a:t>Daueraufmerksamkeit</a:t>
            </a:r>
          </a:p>
          <a:p>
            <a:pPr lvl="2" eaLnBrk="1" hangingPunct="1">
              <a:buClr>
                <a:schemeClr val="bg2"/>
              </a:buClr>
              <a:buFont typeface="Wingdings" panose="05000000000000000000" pitchFamily="2" charset="2"/>
              <a:buChar char="§"/>
              <a:defRPr/>
            </a:pPr>
            <a:endParaRPr lang="de-DE" sz="1000" dirty="0">
              <a:latin typeface="Arial" charset="0"/>
              <a:cs typeface="Arial" charset="0"/>
            </a:endParaRPr>
          </a:p>
          <a:p>
            <a:pPr lvl="2" eaLnBrk="1" hangingPunct="1">
              <a:buClr>
                <a:schemeClr val="bg2"/>
              </a:buClr>
              <a:buFont typeface="Wingdings" panose="05000000000000000000" pitchFamily="2" charset="2"/>
              <a:buChar char="§"/>
              <a:defRPr/>
            </a:pPr>
            <a:r>
              <a:rPr lang="de-DE" sz="2400" dirty="0">
                <a:latin typeface="Arial" charset="0"/>
                <a:cs typeface="Arial" charset="0"/>
              </a:rPr>
              <a:t>Vigilanz</a:t>
            </a:r>
          </a:p>
          <a:p>
            <a:pPr lvl="2" eaLnBrk="1" hangingPunct="1">
              <a:buClr>
                <a:schemeClr val="bg2"/>
              </a:buClr>
              <a:buFont typeface="Wingdings" panose="05000000000000000000" pitchFamily="2" charset="2"/>
              <a:buChar char="§"/>
              <a:defRPr/>
            </a:pPr>
            <a:endParaRPr lang="de-DE" sz="1000" dirty="0">
              <a:latin typeface="Arial" charset="0"/>
              <a:cs typeface="Arial" charset="0"/>
            </a:endParaRPr>
          </a:p>
          <a:p>
            <a:pPr lvl="2" eaLnBrk="1" hangingPunct="1">
              <a:buClr>
                <a:schemeClr val="bg2"/>
              </a:buClr>
              <a:buFont typeface="Wingdings" panose="05000000000000000000" pitchFamily="2" charset="2"/>
              <a:buChar char="§"/>
              <a:defRPr/>
            </a:pPr>
            <a:r>
              <a:rPr lang="de-DE" sz="2400" dirty="0" err="1">
                <a:latin typeface="Arial" charset="0"/>
                <a:cs typeface="Arial" charset="0"/>
              </a:rPr>
              <a:t>Alertness</a:t>
            </a:r>
            <a:endParaRPr lang="de-DE" sz="2400" dirty="0">
              <a:latin typeface="Arial" charset="0"/>
              <a:cs typeface="Arial" charset="0"/>
            </a:endParaRPr>
          </a:p>
          <a:p>
            <a:pPr lvl="2" eaLnBrk="1" hangingPunct="1">
              <a:buClr>
                <a:schemeClr val="bg2"/>
              </a:buClr>
              <a:buFont typeface="Wingdings" panose="05000000000000000000" pitchFamily="2" charset="2"/>
              <a:buChar char="§"/>
              <a:defRPr/>
            </a:pPr>
            <a:endParaRPr lang="de-DE" sz="1000" dirty="0">
              <a:latin typeface="Arial" charset="0"/>
              <a:cs typeface="Arial" charset="0"/>
            </a:endParaRPr>
          </a:p>
          <a:p>
            <a:pPr lvl="2" eaLnBrk="1" hangingPunct="1">
              <a:buClr>
                <a:schemeClr val="bg2"/>
              </a:buClr>
              <a:buFont typeface="Wingdings" panose="05000000000000000000" pitchFamily="2" charset="2"/>
              <a:buChar char="§"/>
              <a:defRPr/>
            </a:pPr>
            <a:r>
              <a:rPr lang="de-DE" sz="2400" dirty="0">
                <a:latin typeface="Arial" charset="0"/>
                <a:cs typeface="Arial" charset="0"/>
              </a:rPr>
              <a:t>Arbeitsgedächtnis </a:t>
            </a:r>
          </a:p>
          <a:p>
            <a:pPr lvl="2" eaLnBrk="1" hangingPunct="1">
              <a:buClr>
                <a:schemeClr val="bg2"/>
              </a:buClr>
              <a:buFont typeface="Wingdings" panose="05000000000000000000" pitchFamily="2" charset="2"/>
              <a:buChar char="§"/>
              <a:defRPr/>
            </a:pPr>
            <a:endParaRPr lang="de-DE" sz="1000" dirty="0">
              <a:latin typeface="Arial" charset="0"/>
              <a:cs typeface="Arial" charset="0"/>
            </a:endParaRPr>
          </a:p>
          <a:p>
            <a:pPr lvl="2" eaLnBrk="1" hangingPunct="1">
              <a:buClr>
                <a:schemeClr val="bg2"/>
              </a:buClr>
              <a:buFont typeface="Wingdings" panose="05000000000000000000" pitchFamily="2" charset="2"/>
              <a:buChar char="§"/>
              <a:defRPr/>
            </a:pPr>
            <a:r>
              <a:rPr lang="de-DE" sz="2400" dirty="0">
                <a:latin typeface="Arial" charset="0"/>
                <a:cs typeface="Arial" charset="0"/>
              </a:rPr>
              <a:t>Selektive Aufmerksamkeit</a:t>
            </a:r>
          </a:p>
          <a:p>
            <a:pPr lvl="2" eaLnBrk="1" hangingPunct="1">
              <a:buClr>
                <a:schemeClr val="bg2"/>
              </a:buClr>
              <a:buFont typeface="Wingdings" panose="05000000000000000000" pitchFamily="2" charset="2"/>
              <a:buChar char="§"/>
              <a:defRPr/>
            </a:pPr>
            <a:endParaRPr lang="de-DE" sz="1000" dirty="0">
              <a:latin typeface="Arial" charset="0"/>
              <a:cs typeface="Arial" charset="0"/>
            </a:endParaRPr>
          </a:p>
          <a:p>
            <a:pPr lvl="2" eaLnBrk="1" hangingPunct="1">
              <a:buClr>
                <a:schemeClr val="bg2"/>
              </a:buClr>
              <a:buFont typeface="Wingdings" panose="05000000000000000000" pitchFamily="2" charset="2"/>
              <a:buChar char="§"/>
              <a:defRPr/>
            </a:pPr>
            <a:r>
              <a:rPr lang="de-DE" sz="2400" dirty="0">
                <a:latin typeface="Arial" charset="0"/>
                <a:cs typeface="Arial" charset="0"/>
              </a:rPr>
              <a:t>Geteilte Aufmerksamkeit</a:t>
            </a:r>
          </a:p>
          <a:p>
            <a:pPr lvl="2" eaLnBrk="1" hangingPunct="1">
              <a:defRPr/>
            </a:pPr>
            <a:endParaRPr lang="de-DE" sz="1800" dirty="0">
              <a:latin typeface="Arial" charset="0"/>
              <a:cs typeface="Arial" charset="0"/>
            </a:endParaRPr>
          </a:p>
          <a:p>
            <a:pPr lvl="2" indent="0" eaLnBrk="1" hangingPunct="1">
              <a:buFont typeface="Lucida Grande"/>
              <a:buNone/>
              <a:defRPr/>
            </a:pPr>
            <a:endParaRPr lang="de-DE" sz="2400" dirty="0">
              <a:latin typeface="Arial" charset="0"/>
              <a:cs typeface="Arial" charset="0"/>
            </a:endParaRPr>
          </a:p>
        </p:txBody>
      </p:sp>
    </p:spTree>
    <p:extLst>
      <p:ext uri="{BB962C8B-B14F-4D97-AF65-F5344CB8AC3E}">
        <p14:creationId xmlns:p14="http://schemas.microsoft.com/office/powerpoint/2010/main" val="654345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el 1">
            <a:extLst>
              <a:ext uri="{FF2B5EF4-FFF2-40B4-BE49-F238E27FC236}">
                <a16:creationId xmlns:a16="http://schemas.microsoft.com/office/drawing/2014/main" id="{3CDB6DE6-1C2F-4142-B55E-B7E551248C4A}"/>
              </a:ext>
            </a:extLst>
          </p:cNvPr>
          <p:cNvSpPr>
            <a:spLocks noGrp="1"/>
          </p:cNvSpPr>
          <p:nvPr>
            <p:ph type="title"/>
          </p:nvPr>
        </p:nvSpPr>
        <p:spPr/>
        <p:txBody>
          <a:bodyPr/>
          <a:lstStyle/>
          <a:p>
            <a:endParaRPr lang="de-DE" altLang="de-DE">
              <a:latin typeface="Arial" panose="020B0604020202020204" pitchFamily="34" charset="0"/>
              <a:cs typeface="Arial" panose="020B0604020202020204" pitchFamily="34" charset="0"/>
            </a:endParaRPr>
          </a:p>
        </p:txBody>
      </p:sp>
      <p:pic>
        <p:nvPicPr>
          <p:cNvPr id="67587" name="Grafik 3">
            <a:extLst>
              <a:ext uri="{FF2B5EF4-FFF2-40B4-BE49-F238E27FC236}">
                <a16:creationId xmlns:a16="http://schemas.microsoft.com/office/drawing/2014/main" id="{C2ED5629-2732-4260-8074-DCC38F1C9D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58888"/>
            <a:ext cx="8756650" cy="492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7759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el 1">
            <a:extLst>
              <a:ext uri="{FF2B5EF4-FFF2-40B4-BE49-F238E27FC236}">
                <a16:creationId xmlns:a16="http://schemas.microsoft.com/office/drawing/2014/main" id="{16F95FB2-F74C-47D4-80B5-B274C89862BB}"/>
              </a:ext>
            </a:extLst>
          </p:cNvPr>
          <p:cNvSpPr>
            <a:spLocks noGrp="1"/>
          </p:cNvSpPr>
          <p:nvPr>
            <p:ph type="title"/>
          </p:nvPr>
        </p:nvSpPr>
        <p:spPr/>
        <p:txBody>
          <a:bodyPr/>
          <a:lstStyle/>
          <a:p>
            <a:endParaRPr lang="de-DE" altLang="de-DE">
              <a:latin typeface="Arial" panose="020B0604020202020204" pitchFamily="34" charset="0"/>
              <a:cs typeface="Arial" panose="020B0604020202020204" pitchFamily="34" charset="0"/>
            </a:endParaRPr>
          </a:p>
        </p:txBody>
      </p:sp>
      <p:pic>
        <p:nvPicPr>
          <p:cNvPr id="68611" name="Grafik 3">
            <a:extLst>
              <a:ext uri="{FF2B5EF4-FFF2-40B4-BE49-F238E27FC236}">
                <a16:creationId xmlns:a16="http://schemas.microsoft.com/office/drawing/2014/main" id="{490649F2-A3B5-4F50-8E7F-15E469DFF4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58888"/>
            <a:ext cx="8770937"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5513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platzhalter 11">
            <a:extLst>
              <a:ext uri="{FF2B5EF4-FFF2-40B4-BE49-F238E27FC236}">
                <a16:creationId xmlns:a16="http://schemas.microsoft.com/office/drawing/2014/main" id="{55AE62C7-04A5-41AD-BB51-88196ECCCD56}"/>
              </a:ext>
            </a:extLst>
          </p:cNvPr>
          <p:cNvSpPr>
            <a:spLocks noGrp="1"/>
          </p:cNvSpPr>
          <p:nvPr>
            <p:ph type="body" sz="quarter" idx="11"/>
          </p:nvPr>
        </p:nvSpPr>
        <p:spPr>
          <a:xfrm>
            <a:off x="360363" y="2519363"/>
            <a:ext cx="8637587" cy="1981200"/>
          </a:xfrm>
          <a:extLst>
            <a:ext uri="{91240B29-F687-4F45-9708-019B960494DF}">
              <a14:hiddenLine xmlns:a14="http://schemas.microsoft.com/office/drawing/2010/main" w="9525">
                <a:solidFill>
                  <a:schemeClr val="tx2"/>
                </a:solidFill>
                <a:miter lim="800000"/>
                <a:headEnd/>
                <a:tailEnd/>
              </a14:hiddenLine>
            </a:ext>
          </a:extLst>
        </p:spPr>
        <p:txBody>
          <a:bodyPr/>
          <a:lstStyle/>
          <a:p>
            <a:pPr marL="0" indent="0" eaLnBrk="1" hangingPunct="1">
              <a:buFont typeface="Arial" panose="020B0604020202020204" pitchFamily="34" charset="0"/>
              <a:buNone/>
            </a:pPr>
            <a:r>
              <a:rPr lang="de-DE" altLang="de-DE">
                <a:latin typeface="Arial" panose="020B0604020202020204" pitchFamily="34" charset="0"/>
                <a:cs typeface="Arial" panose="020B0604020202020204" pitchFamily="34" charset="0"/>
              </a:rPr>
              <a:t>Block geteilte Aufmerksamkeit</a:t>
            </a:r>
          </a:p>
        </p:txBody>
      </p:sp>
    </p:spTree>
    <p:extLst>
      <p:ext uri="{BB962C8B-B14F-4D97-AF65-F5344CB8AC3E}">
        <p14:creationId xmlns:p14="http://schemas.microsoft.com/office/powerpoint/2010/main" val="1192531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el 1">
            <a:extLst>
              <a:ext uri="{FF2B5EF4-FFF2-40B4-BE49-F238E27FC236}">
                <a16:creationId xmlns:a16="http://schemas.microsoft.com/office/drawing/2014/main" id="{58C7D6FF-6C61-4AA9-A4BB-EFBD7700359E}"/>
              </a:ext>
            </a:extLst>
          </p:cNvPr>
          <p:cNvSpPr>
            <a:spLocks noGrp="1"/>
          </p:cNvSpPr>
          <p:nvPr>
            <p:ph type="title"/>
          </p:nvPr>
        </p:nvSpPr>
        <p:spPr/>
        <p:txBody>
          <a:bodyPr/>
          <a:lstStyle/>
          <a:p>
            <a:endParaRPr lang="de-DE" altLang="de-DE">
              <a:latin typeface="Arial" panose="020B0604020202020204" pitchFamily="34" charset="0"/>
              <a:cs typeface="Arial" panose="020B0604020202020204" pitchFamily="34" charset="0"/>
            </a:endParaRPr>
          </a:p>
        </p:txBody>
      </p:sp>
      <p:pic>
        <p:nvPicPr>
          <p:cNvPr id="70659" name="Grafik 3">
            <a:extLst>
              <a:ext uri="{FF2B5EF4-FFF2-40B4-BE49-F238E27FC236}">
                <a16:creationId xmlns:a16="http://schemas.microsoft.com/office/drawing/2014/main" id="{3669E092-FE6A-40A4-BEC2-DBA124A75E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213" y="1247775"/>
            <a:ext cx="8772525"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5388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el 1">
            <a:extLst>
              <a:ext uri="{FF2B5EF4-FFF2-40B4-BE49-F238E27FC236}">
                <a16:creationId xmlns:a16="http://schemas.microsoft.com/office/drawing/2014/main" id="{08509847-3A5A-446A-8D72-CAFA378E842E}"/>
              </a:ext>
            </a:extLst>
          </p:cNvPr>
          <p:cNvSpPr>
            <a:spLocks noGrp="1"/>
          </p:cNvSpPr>
          <p:nvPr>
            <p:ph type="title"/>
          </p:nvPr>
        </p:nvSpPr>
        <p:spPr/>
        <p:txBody>
          <a:bodyPr/>
          <a:lstStyle/>
          <a:p>
            <a:endParaRPr lang="de-DE" altLang="de-DE">
              <a:latin typeface="Arial" panose="020B0604020202020204" pitchFamily="34" charset="0"/>
              <a:cs typeface="Arial" panose="020B0604020202020204" pitchFamily="34" charset="0"/>
            </a:endParaRPr>
          </a:p>
        </p:txBody>
      </p:sp>
      <p:pic>
        <p:nvPicPr>
          <p:cNvPr id="71683" name="Grafik 2">
            <a:extLst>
              <a:ext uri="{FF2B5EF4-FFF2-40B4-BE49-F238E27FC236}">
                <a16:creationId xmlns:a16="http://schemas.microsoft.com/office/drawing/2014/main" id="{CB577AE8-9A87-45C0-988E-A17260C322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98563"/>
            <a:ext cx="8732837"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8962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el 1">
            <a:extLst>
              <a:ext uri="{FF2B5EF4-FFF2-40B4-BE49-F238E27FC236}">
                <a16:creationId xmlns:a16="http://schemas.microsoft.com/office/drawing/2014/main" id="{F93621BF-7557-4F0E-9639-4D825EFE9DE9}"/>
              </a:ext>
            </a:extLst>
          </p:cNvPr>
          <p:cNvSpPr>
            <a:spLocks noGrp="1"/>
          </p:cNvSpPr>
          <p:nvPr>
            <p:ph type="title"/>
          </p:nvPr>
        </p:nvSpPr>
        <p:spPr/>
        <p:txBody>
          <a:bodyPr/>
          <a:lstStyle/>
          <a:p>
            <a:endParaRPr lang="de-DE" altLang="de-DE">
              <a:latin typeface="Arial" panose="020B0604020202020204" pitchFamily="34" charset="0"/>
              <a:cs typeface="Arial" panose="020B0604020202020204" pitchFamily="34" charset="0"/>
            </a:endParaRPr>
          </a:p>
        </p:txBody>
      </p:sp>
      <p:pic>
        <p:nvPicPr>
          <p:cNvPr id="73731" name="Grafik 2">
            <a:extLst>
              <a:ext uri="{FF2B5EF4-FFF2-40B4-BE49-F238E27FC236}">
                <a16:creationId xmlns:a16="http://schemas.microsoft.com/office/drawing/2014/main" id="{B6A9A499-A5C1-4E4C-9714-5CE972C2F2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85863"/>
            <a:ext cx="8769350"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8185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el 1">
            <a:extLst>
              <a:ext uri="{FF2B5EF4-FFF2-40B4-BE49-F238E27FC236}">
                <a16:creationId xmlns:a16="http://schemas.microsoft.com/office/drawing/2014/main" id="{E4A92386-1504-4A49-861B-20FEA6B59637}"/>
              </a:ext>
            </a:extLst>
          </p:cNvPr>
          <p:cNvSpPr>
            <a:spLocks noGrp="1"/>
          </p:cNvSpPr>
          <p:nvPr>
            <p:ph type="title"/>
          </p:nvPr>
        </p:nvSpPr>
        <p:spPr/>
        <p:txBody>
          <a:bodyPr/>
          <a:lstStyle/>
          <a:p>
            <a:endParaRPr lang="de-DE" altLang="de-DE">
              <a:latin typeface="Arial" panose="020B0604020202020204" pitchFamily="34" charset="0"/>
              <a:cs typeface="Arial" panose="020B0604020202020204" pitchFamily="34" charset="0"/>
            </a:endParaRPr>
          </a:p>
        </p:txBody>
      </p:sp>
      <p:pic>
        <p:nvPicPr>
          <p:cNvPr id="72707" name="Grafik 2">
            <a:extLst>
              <a:ext uri="{FF2B5EF4-FFF2-40B4-BE49-F238E27FC236}">
                <a16:creationId xmlns:a16="http://schemas.microsoft.com/office/drawing/2014/main" id="{6DD83B8D-11AF-4386-AD63-0FC398E80E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98563"/>
            <a:ext cx="8750300"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2579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platzhalter 11">
            <a:extLst>
              <a:ext uri="{FF2B5EF4-FFF2-40B4-BE49-F238E27FC236}">
                <a16:creationId xmlns:a16="http://schemas.microsoft.com/office/drawing/2014/main" id="{55AE62C7-04A5-41AD-BB51-88196ECCCD56}"/>
              </a:ext>
            </a:extLst>
          </p:cNvPr>
          <p:cNvSpPr>
            <a:spLocks noGrp="1"/>
          </p:cNvSpPr>
          <p:nvPr>
            <p:ph type="body" sz="quarter" idx="11"/>
          </p:nvPr>
        </p:nvSpPr>
        <p:spPr>
          <a:xfrm>
            <a:off x="360363" y="2519363"/>
            <a:ext cx="8637587" cy="1981200"/>
          </a:xfrm>
          <a:extLst>
            <a:ext uri="{91240B29-F687-4F45-9708-019B960494DF}">
              <a14:hiddenLine xmlns:a14="http://schemas.microsoft.com/office/drawing/2010/main" w="9525">
                <a:solidFill>
                  <a:schemeClr val="tx2"/>
                </a:solidFill>
                <a:miter lim="800000"/>
                <a:headEnd/>
                <a:tailEnd/>
              </a14:hiddenLine>
            </a:ext>
          </a:extLst>
        </p:spPr>
        <p:txBody>
          <a:bodyPr/>
          <a:lstStyle/>
          <a:p>
            <a:pPr marL="0" indent="0" eaLnBrk="1" hangingPunct="1">
              <a:buFont typeface="Arial" panose="020B0604020202020204" pitchFamily="34" charset="0"/>
              <a:buNone/>
            </a:pPr>
            <a:r>
              <a:rPr lang="de-DE" altLang="de-DE" dirty="0">
                <a:latin typeface="Arial" panose="020B0604020202020204" pitchFamily="34" charset="0"/>
                <a:cs typeface="Arial" panose="020B0604020202020204" pitchFamily="34" charset="0"/>
              </a:rPr>
              <a:t>Programmierung</a:t>
            </a:r>
          </a:p>
        </p:txBody>
      </p:sp>
    </p:spTree>
    <p:extLst>
      <p:ext uri="{BB962C8B-B14F-4D97-AF65-F5344CB8AC3E}">
        <p14:creationId xmlns:p14="http://schemas.microsoft.com/office/powerpoint/2010/main" val="4143019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179387" y="179387"/>
            <a:ext cx="6840537" cy="8636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en-US"/>
              <a:t>Programmierung</a:t>
            </a:r>
            <a:endParaRPr sz="2000" b="1" i="0" u="none" strike="noStrike" cap="none">
              <a:solidFill>
                <a:schemeClr val="lt1"/>
              </a:solidFill>
              <a:latin typeface="Arial"/>
              <a:ea typeface="Arial"/>
              <a:cs typeface="Arial"/>
              <a:sym typeface="Arial"/>
            </a:endParaRPr>
          </a:p>
        </p:txBody>
      </p:sp>
      <p:sp>
        <p:nvSpPr>
          <p:cNvPr id="335" name="Shape 335"/>
          <p:cNvSpPr txBox="1">
            <a:spLocks noGrp="1"/>
          </p:cNvSpPr>
          <p:nvPr>
            <p:ph type="body" idx="1"/>
          </p:nvPr>
        </p:nvSpPr>
        <p:spPr>
          <a:xfrm>
            <a:off x="179387" y="1223962"/>
            <a:ext cx="8783637" cy="5395912"/>
          </a:xfrm>
          <a:prstGeom prst="rect">
            <a:avLst/>
          </a:prstGeom>
          <a:solidFill>
            <a:schemeClr val="bg1"/>
          </a:solidFill>
          <a:ln>
            <a:noFill/>
          </a:ln>
        </p:spPr>
        <p:txBody>
          <a:bodyPr spcFirstLastPara="1" wrap="square" lIns="180000" tIns="180000" rIns="180000" bIns="180000" anchor="t" anchorCtr="0">
            <a:noAutofit/>
          </a:bodyPr>
          <a:lstStyle/>
          <a:p>
            <a:pPr marL="0" marR="0" lvl="2" indent="0" algn="l" rtl="0">
              <a:lnSpc>
                <a:spcPct val="100000"/>
              </a:lnSpc>
              <a:spcBef>
                <a:spcPts val="960"/>
              </a:spcBef>
              <a:spcAft>
                <a:spcPts val="0"/>
              </a:spcAft>
              <a:buClr>
                <a:schemeClr val="dk2"/>
              </a:buClr>
              <a:buSzPts val="2400"/>
              <a:buNone/>
            </a:pPr>
            <a:endParaRPr lang="de-DE" sz="2400" dirty="0"/>
          </a:p>
          <a:p>
            <a:pPr marL="0" marR="0" lvl="2" indent="0" algn="l" rtl="0">
              <a:lnSpc>
                <a:spcPct val="100000"/>
              </a:lnSpc>
              <a:spcBef>
                <a:spcPts val="960"/>
              </a:spcBef>
              <a:spcAft>
                <a:spcPts val="0"/>
              </a:spcAft>
              <a:buClr>
                <a:schemeClr val="dk2"/>
              </a:buClr>
              <a:buSzPts val="2400"/>
              <a:buNone/>
            </a:pPr>
            <a:endParaRPr lang="de-DE" sz="2400" dirty="0"/>
          </a:p>
          <a:p>
            <a:pPr marL="0" marR="0" lvl="2" indent="0" algn="l" rtl="0">
              <a:lnSpc>
                <a:spcPct val="100000"/>
              </a:lnSpc>
              <a:spcBef>
                <a:spcPts val="960"/>
              </a:spcBef>
              <a:spcAft>
                <a:spcPts val="0"/>
              </a:spcAft>
              <a:buClr>
                <a:schemeClr val="dk2"/>
              </a:buClr>
              <a:buSzPts val="2400"/>
              <a:buNone/>
            </a:pPr>
            <a:endParaRPr lang="de-DE" sz="2400" dirty="0"/>
          </a:p>
          <a:p>
            <a:pPr marL="0" marR="0" lvl="2" indent="0" algn="l" rtl="0">
              <a:lnSpc>
                <a:spcPct val="100000"/>
              </a:lnSpc>
              <a:spcBef>
                <a:spcPts val="960"/>
              </a:spcBef>
              <a:spcAft>
                <a:spcPts val="0"/>
              </a:spcAft>
              <a:buClr>
                <a:schemeClr val="dk2"/>
              </a:buClr>
              <a:buSzPts val="2400"/>
              <a:buNone/>
            </a:pPr>
            <a:endParaRPr lang="de-DE" sz="2400" dirty="0"/>
          </a:p>
        </p:txBody>
      </p:sp>
      <p:pic>
        <p:nvPicPr>
          <p:cNvPr id="3" name="Grafik 2">
            <a:extLst>
              <a:ext uri="{FF2B5EF4-FFF2-40B4-BE49-F238E27FC236}">
                <a16:creationId xmlns:a16="http://schemas.microsoft.com/office/drawing/2014/main" id="{CCF73307-9B36-4934-B873-3B24DABF50EA}"/>
              </a:ext>
            </a:extLst>
          </p:cNvPr>
          <p:cNvPicPr>
            <a:picLocks noChangeAspect="1"/>
          </p:cNvPicPr>
          <p:nvPr/>
        </p:nvPicPr>
        <p:blipFill>
          <a:blip r:embed="rId3"/>
          <a:stretch>
            <a:fillRect/>
          </a:stretch>
        </p:blipFill>
        <p:spPr>
          <a:xfrm>
            <a:off x="2387995" y="1191030"/>
            <a:ext cx="4366420" cy="1541852"/>
          </a:xfrm>
          <a:prstGeom prst="rect">
            <a:avLst/>
          </a:prstGeom>
        </p:spPr>
      </p:pic>
      <p:sp>
        <p:nvSpPr>
          <p:cNvPr id="4" name="Rechteck: abgerundete Ecken 3">
            <a:extLst>
              <a:ext uri="{FF2B5EF4-FFF2-40B4-BE49-F238E27FC236}">
                <a16:creationId xmlns:a16="http://schemas.microsoft.com/office/drawing/2014/main" id="{27327D9F-36FF-4BF5-937C-73D8CBD3D5A1}"/>
              </a:ext>
            </a:extLst>
          </p:cNvPr>
          <p:cNvSpPr/>
          <p:nvPr/>
        </p:nvSpPr>
        <p:spPr>
          <a:xfrm>
            <a:off x="179386" y="3429000"/>
            <a:ext cx="2463800" cy="15418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solidFill>
                  <a:schemeClr val="tx1"/>
                </a:solidFill>
              </a:rPr>
              <a:t>Scenario Definition </a:t>
            </a:r>
            <a:br>
              <a:rPr lang="de-DE" sz="1800" dirty="0">
                <a:solidFill>
                  <a:schemeClr val="tx1"/>
                </a:solidFill>
              </a:rPr>
            </a:br>
            <a:r>
              <a:rPr lang="de-DE" sz="1800" dirty="0">
                <a:solidFill>
                  <a:schemeClr val="tx1"/>
                </a:solidFill>
              </a:rPr>
              <a:t>   Language (SDL)</a:t>
            </a:r>
            <a:endParaRPr lang="de-DE" dirty="0">
              <a:solidFill>
                <a:schemeClr val="tx1"/>
              </a:solidFill>
            </a:endParaRPr>
          </a:p>
        </p:txBody>
      </p:sp>
      <p:sp>
        <p:nvSpPr>
          <p:cNvPr id="7" name="Rechteck: abgerundete Ecken 6">
            <a:extLst>
              <a:ext uri="{FF2B5EF4-FFF2-40B4-BE49-F238E27FC236}">
                <a16:creationId xmlns:a16="http://schemas.microsoft.com/office/drawing/2014/main" id="{0AC8C16F-0990-485B-96C3-D152EF2C0234}"/>
              </a:ext>
            </a:extLst>
          </p:cNvPr>
          <p:cNvSpPr/>
          <p:nvPr/>
        </p:nvSpPr>
        <p:spPr>
          <a:xfrm>
            <a:off x="3339305" y="3461932"/>
            <a:ext cx="2463800" cy="15418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spcBef>
                <a:spcPts val="960"/>
              </a:spcBef>
              <a:buClr>
                <a:schemeClr val="dk2"/>
              </a:buClr>
              <a:buSzPts val="2400"/>
            </a:pPr>
            <a:r>
              <a:rPr lang="de-DE" sz="1800" dirty="0" err="1">
                <a:solidFill>
                  <a:schemeClr val="tx1"/>
                </a:solidFill>
              </a:rPr>
              <a:t>Presentation</a:t>
            </a:r>
            <a:r>
              <a:rPr lang="de-DE" sz="1800" dirty="0">
                <a:solidFill>
                  <a:schemeClr val="tx1"/>
                </a:solidFill>
              </a:rPr>
              <a:t> Control Language (PCL)</a:t>
            </a:r>
          </a:p>
        </p:txBody>
      </p:sp>
      <p:sp>
        <p:nvSpPr>
          <p:cNvPr id="8" name="Rechteck: abgerundete Ecken 7">
            <a:extLst>
              <a:ext uri="{FF2B5EF4-FFF2-40B4-BE49-F238E27FC236}">
                <a16:creationId xmlns:a16="http://schemas.microsoft.com/office/drawing/2014/main" id="{35D4AED9-7DC5-419A-8AFD-2C7313873BE7}"/>
              </a:ext>
            </a:extLst>
          </p:cNvPr>
          <p:cNvSpPr/>
          <p:nvPr/>
        </p:nvSpPr>
        <p:spPr>
          <a:xfrm>
            <a:off x="6499224" y="3461932"/>
            <a:ext cx="2463800" cy="15418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spcBef>
                <a:spcPts val="960"/>
              </a:spcBef>
              <a:buClr>
                <a:schemeClr val="dk2"/>
              </a:buClr>
              <a:buSzPts val="2400"/>
            </a:pPr>
            <a:r>
              <a:rPr lang="de-DE" sz="1800" dirty="0">
                <a:solidFill>
                  <a:schemeClr val="tx1"/>
                </a:solidFill>
              </a:rPr>
              <a:t>Set Definition File (SDF)</a:t>
            </a:r>
          </a:p>
        </p:txBody>
      </p:sp>
      <p:cxnSp>
        <p:nvCxnSpPr>
          <p:cNvPr id="6" name="Gerade Verbindung mit Pfeil 5">
            <a:extLst>
              <a:ext uri="{FF2B5EF4-FFF2-40B4-BE49-F238E27FC236}">
                <a16:creationId xmlns:a16="http://schemas.microsoft.com/office/drawing/2014/main" id="{08BBBA5B-30E8-47D8-8426-860DBD7647E4}"/>
              </a:ext>
            </a:extLst>
          </p:cNvPr>
          <p:cNvCxnSpPr>
            <a:cxnSpLocks/>
            <a:stCxn id="3" idx="2"/>
            <a:endCxn id="4" idx="0"/>
          </p:cNvCxnSpPr>
          <p:nvPr/>
        </p:nvCxnSpPr>
        <p:spPr>
          <a:xfrm flipH="1">
            <a:off x="1411286" y="2732882"/>
            <a:ext cx="3159919" cy="6961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14B91E54-BFF2-4C8B-9504-97A13A7DC73F}"/>
              </a:ext>
            </a:extLst>
          </p:cNvPr>
          <p:cNvCxnSpPr>
            <a:cxnSpLocks/>
            <a:stCxn id="3" idx="2"/>
            <a:endCxn id="7" idx="0"/>
          </p:cNvCxnSpPr>
          <p:nvPr/>
        </p:nvCxnSpPr>
        <p:spPr>
          <a:xfrm>
            <a:off x="4571205" y="2732882"/>
            <a:ext cx="0" cy="729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D6208472-F4BF-49FF-B5BB-0DF419BBBE1A}"/>
              </a:ext>
            </a:extLst>
          </p:cNvPr>
          <p:cNvCxnSpPr>
            <a:cxnSpLocks/>
            <a:stCxn id="3" idx="2"/>
            <a:endCxn id="8" idx="0"/>
          </p:cNvCxnSpPr>
          <p:nvPr/>
        </p:nvCxnSpPr>
        <p:spPr>
          <a:xfrm>
            <a:off x="4571205" y="2732882"/>
            <a:ext cx="3159919" cy="729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9" name="Ellipse 328">
            <a:extLst>
              <a:ext uri="{FF2B5EF4-FFF2-40B4-BE49-F238E27FC236}">
                <a16:creationId xmlns:a16="http://schemas.microsoft.com/office/drawing/2014/main" id="{868AF39B-67B3-42F8-A513-F5706DD0C14B}"/>
              </a:ext>
            </a:extLst>
          </p:cNvPr>
          <p:cNvSpPr/>
          <p:nvPr/>
        </p:nvSpPr>
        <p:spPr>
          <a:xfrm>
            <a:off x="390473" y="5360902"/>
            <a:ext cx="2041625" cy="125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Initialisierung</a:t>
            </a:r>
          </a:p>
        </p:txBody>
      </p:sp>
      <p:sp>
        <p:nvSpPr>
          <p:cNvPr id="44" name="Ellipse 43">
            <a:extLst>
              <a:ext uri="{FF2B5EF4-FFF2-40B4-BE49-F238E27FC236}">
                <a16:creationId xmlns:a16="http://schemas.microsoft.com/office/drawing/2014/main" id="{2D54083A-6A23-4EE2-992B-C0CDCA25DBD1}"/>
              </a:ext>
            </a:extLst>
          </p:cNvPr>
          <p:cNvSpPr/>
          <p:nvPr/>
        </p:nvSpPr>
        <p:spPr>
          <a:xfrm>
            <a:off x="3550392" y="5360902"/>
            <a:ext cx="2041625" cy="125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Code</a:t>
            </a:r>
          </a:p>
        </p:txBody>
      </p:sp>
      <p:sp>
        <p:nvSpPr>
          <p:cNvPr id="45" name="Ellipse 44">
            <a:extLst>
              <a:ext uri="{FF2B5EF4-FFF2-40B4-BE49-F238E27FC236}">
                <a16:creationId xmlns:a16="http://schemas.microsoft.com/office/drawing/2014/main" id="{B3EB161C-E257-4442-80A8-38CDB05EE845}"/>
              </a:ext>
            </a:extLst>
          </p:cNvPr>
          <p:cNvSpPr/>
          <p:nvPr/>
        </p:nvSpPr>
        <p:spPr>
          <a:xfrm>
            <a:off x="6708719" y="5360902"/>
            <a:ext cx="2041625" cy="125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Output</a:t>
            </a:r>
          </a:p>
        </p:txBody>
      </p:sp>
      <p:cxnSp>
        <p:nvCxnSpPr>
          <p:cNvPr id="331" name="Gerade Verbindung mit Pfeil 330">
            <a:extLst>
              <a:ext uri="{FF2B5EF4-FFF2-40B4-BE49-F238E27FC236}">
                <a16:creationId xmlns:a16="http://schemas.microsoft.com/office/drawing/2014/main" id="{90EE3725-D249-4797-B9AF-1C0B30531464}"/>
              </a:ext>
            </a:extLst>
          </p:cNvPr>
          <p:cNvCxnSpPr>
            <a:cxnSpLocks/>
            <a:stCxn id="4" idx="2"/>
            <a:endCxn id="329" idx="0"/>
          </p:cNvCxnSpPr>
          <p:nvPr/>
        </p:nvCxnSpPr>
        <p:spPr>
          <a:xfrm>
            <a:off x="1411286" y="4970852"/>
            <a:ext cx="0" cy="390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5C124C07-ED11-4281-9142-162547532C2C}"/>
              </a:ext>
            </a:extLst>
          </p:cNvPr>
          <p:cNvCxnSpPr>
            <a:cxnSpLocks/>
            <a:stCxn id="7" idx="2"/>
            <a:endCxn id="44" idx="0"/>
          </p:cNvCxnSpPr>
          <p:nvPr/>
        </p:nvCxnSpPr>
        <p:spPr>
          <a:xfrm>
            <a:off x="4571205" y="5003784"/>
            <a:ext cx="0" cy="3571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D1ED65E2-C939-4E5A-AB1D-4028951C0A2B}"/>
              </a:ext>
            </a:extLst>
          </p:cNvPr>
          <p:cNvCxnSpPr>
            <a:cxnSpLocks/>
            <a:stCxn id="8" idx="2"/>
            <a:endCxn id="45" idx="0"/>
          </p:cNvCxnSpPr>
          <p:nvPr/>
        </p:nvCxnSpPr>
        <p:spPr>
          <a:xfrm flipH="1">
            <a:off x="7729532" y="5003784"/>
            <a:ext cx="1592" cy="3571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929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179387" y="179387"/>
            <a:ext cx="6840600" cy="8637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en-US"/>
              <a:t>Programmierung</a:t>
            </a:r>
            <a:endParaRPr sz="2000" b="1" i="0" u="none" strike="noStrike" cap="none">
              <a:solidFill>
                <a:schemeClr val="lt1"/>
              </a:solidFill>
              <a:latin typeface="Arial"/>
              <a:ea typeface="Arial"/>
              <a:cs typeface="Arial"/>
              <a:sym typeface="Arial"/>
            </a:endParaRPr>
          </a:p>
        </p:txBody>
      </p:sp>
      <p:sp>
        <p:nvSpPr>
          <p:cNvPr id="342" name="Shape 342"/>
          <p:cNvSpPr txBox="1">
            <a:spLocks noGrp="1"/>
          </p:cNvSpPr>
          <p:nvPr>
            <p:ph type="body" idx="1"/>
          </p:nvPr>
        </p:nvSpPr>
        <p:spPr>
          <a:xfrm>
            <a:off x="179387" y="1223962"/>
            <a:ext cx="8783700" cy="5395800"/>
          </a:xfrm>
          <a:prstGeom prst="rect">
            <a:avLst/>
          </a:prstGeom>
          <a:solidFill>
            <a:schemeClr val="bg1"/>
          </a:solidFill>
          <a:ln>
            <a:noFill/>
          </a:ln>
        </p:spPr>
        <p:txBody>
          <a:bodyPr spcFirstLastPara="1" wrap="square" lIns="180000" tIns="180000" rIns="180000" bIns="180000" anchor="t" anchorCtr="0">
            <a:noAutofit/>
          </a:bodyPr>
          <a:lstStyle/>
          <a:p>
            <a:pPr marL="0" marR="0" lvl="2" indent="-152400" algn="l" rtl="0">
              <a:lnSpc>
                <a:spcPct val="100000"/>
              </a:lnSpc>
              <a:spcBef>
                <a:spcPts val="960"/>
              </a:spcBef>
              <a:spcAft>
                <a:spcPts val="0"/>
              </a:spcAft>
              <a:buClr>
                <a:schemeClr val="dk2"/>
              </a:buClr>
              <a:buSzPts val="2400"/>
              <a:buFont typeface="Merriweather Sans"/>
              <a:buChar char="￭"/>
            </a:pPr>
            <a:r>
              <a:rPr lang="en-US" sz="2400" dirty="0">
                <a:solidFill>
                  <a:schemeClr val="tx1"/>
                </a:solidFill>
                <a:latin typeface="+mj-lt"/>
              </a:rPr>
              <a:t> </a:t>
            </a:r>
            <a:r>
              <a:rPr lang="de-DE" sz="2400" dirty="0">
                <a:solidFill>
                  <a:schemeClr val="tx1"/>
                </a:solidFill>
                <a:latin typeface="+mj-lt"/>
              </a:rPr>
              <a:t>Darstellung</a:t>
            </a:r>
            <a:r>
              <a:rPr lang="en-US" sz="2400" dirty="0">
                <a:solidFill>
                  <a:schemeClr val="tx1"/>
                </a:solidFill>
                <a:latin typeface="+mj-lt"/>
              </a:rPr>
              <a:t> von </a:t>
            </a:r>
            <a:r>
              <a:rPr lang="de-DE" sz="2400" dirty="0">
                <a:solidFill>
                  <a:schemeClr val="tx1"/>
                </a:solidFill>
                <a:latin typeface="+mj-lt"/>
              </a:rPr>
              <a:t>Blöcken als Arrays</a:t>
            </a:r>
          </a:p>
        </p:txBody>
      </p:sp>
      <p:sp>
        <p:nvSpPr>
          <p:cNvPr id="5" name="Rechteck 4">
            <a:extLst>
              <a:ext uri="{FF2B5EF4-FFF2-40B4-BE49-F238E27FC236}">
                <a16:creationId xmlns:a16="http://schemas.microsoft.com/office/drawing/2014/main" id="{F68E105D-B33D-442B-AF5E-86DD6A70B75D}"/>
              </a:ext>
            </a:extLst>
          </p:cNvPr>
          <p:cNvSpPr/>
          <p:nvPr/>
        </p:nvSpPr>
        <p:spPr>
          <a:xfrm>
            <a:off x="419100" y="1789481"/>
            <a:ext cx="8543987" cy="750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a:t>
            </a:r>
            <a:r>
              <a:rPr lang="de-DE" dirty="0">
                <a:solidFill>
                  <a:srgbClr val="C00000"/>
                </a:solidFill>
              </a:rPr>
              <a:t>1</a:t>
            </a:r>
            <a:r>
              <a:rPr lang="de-DE" dirty="0">
                <a:solidFill>
                  <a:schemeClr val="tx1"/>
                </a:solidFill>
              </a:rPr>
              <a:t>,</a:t>
            </a:r>
            <a:r>
              <a:rPr lang="de-DE" dirty="0">
                <a:solidFill>
                  <a:srgbClr val="339933"/>
                </a:solidFill>
              </a:rPr>
              <a:t>4</a:t>
            </a:r>
            <a:r>
              <a:rPr lang="de-DE" dirty="0">
                <a:solidFill>
                  <a:schemeClr val="tx1"/>
                </a:solidFill>
              </a:rPr>
              <a:t>},{1,3},{1,4},{1,3},{1,3},{1,2},{2,3},{5,4},{3,2},{6,2},{5,1},{4,1},{2,1},{5,4},{5,1},{2,4},{4,4},{6,1},{4,3},{5,4},{3,1},{2,1},{2,4},{3,4},{6,4},{5,4}}</a:t>
            </a:r>
          </a:p>
        </p:txBody>
      </p:sp>
      <p:cxnSp>
        <p:nvCxnSpPr>
          <p:cNvPr id="4" name="Gerade Verbindung mit Pfeil 3">
            <a:extLst>
              <a:ext uri="{FF2B5EF4-FFF2-40B4-BE49-F238E27FC236}">
                <a16:creationId xmlns:a16="http://schemas.microsoft.com/office/drawing/2014/main" id="{4DE0C4A8-E990-47CE-93AE-DA8B21D45226}"/>
              </a:ext>
            </a:extLst>
          </p:cNvPr>
          <p:cNvCxnSpPr>
            <a:cxnSpLocks/>
          </p:cNvCxnSpPr>
          <p:nvPr/>
        </p:nvCxnSpPr>
        <p:spPr>
          <a:xfrm flipV="1">
            <a:off x="711200" y="2164741"/>
            <a:ext cx="0" cy="89595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hteck 14">
            <a:extLst>
              <a:ext uri="{FF2B5EF4-FFF2-40B4-BE49-F238E27FC236}">
                <a16:creationId xmlns:a16="http://schemas.microsoft.com/office/drawing/2014/main" id="{C8438744-67BD-4132-9FB1-7EFA937AA9EC}"/>
              </a:ext>
            </a:extLst>
          </p:cNvPr>
          <p:cNvSpPr/>
          <p:nvPr/>
        </p:nvSpPr>
        <p:spPr>
          <a:xfrm>
            <a:off x="179387" y="3060700"/>
            <a:ext cx="13716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C00000"/>
                </a:solidFill>
              </a:rPr>
              <a:t>Buchstabe „A“</a:t>
            </a:r>
          </a:p>
        </p:txBody>
      </p:sp>
      <p:cxnSp>
        <p:nvCxnSpPr>
          <p:cNvPr id="14" name="Gerade Verbindung mit Pfeil 13">
            <a:extLst>
              <a:ext uri="{FF2B5EF4-FFF2-40B4-BE49-F238E27FC236}">
                <a16:creationId xmlns:a16="http://schemas.microsoft.com/office/drawing/2014/main" id="{2D4ACA0E-A2E5-4197-A557-9DA1091089F8}"/>
              </a:ext>
            </a:extLst>
          </p:cNvPr>
          <p:cNvCxnSpPr>
            <a:cxnSpLocks/>
            <a:stCxn id="22" idx="0"/>
          </p:cNvCxnSpPr>
          <p:nvPr/>
        </p:nvCxnSpPr>
        <p:spPr>
          <a:xfrm flipH="1" flipV="1">
            <a:off x="963217" y="2182310"/>
            <a:ext cx="1119583" cy="878390"/>
          </a:xfrm>
          <a:prstGeom prst="straightConnector1">
            <a:avLst/>
          </a:prstGeom>
          <a:ln>
            <a:solidFill>
              <a:srgbClr val="339933"/>
            </a:solidFill>
            <a:tailEnd type="triangle"/>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ADB603D3-C66A-4BCE-B69F-37553A2DDA4F}"/>
              </a:ext>
            </a:extLst>
          </p:cNvPr>
          <p:cNvSpPr/>
          <p:nvPr/>
        </p:nvSpPr>
        <p:spPr>
          <a:xfrm>
            <a:off x="1397000" y="3060700"/>
            <a:ext cx="13716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339933"/>
                </a:solidFill>
              </a:rPr>
              <a:t>Form Stern</a:t>
            </a:r>
          </a:p>
        </p:txBody>
      </p:sp>
      <p:pic>
        <p:nvPicPr>
          <p:cNvPr id="25" name="Grafik 24">
            <a:extLst>
              <a:ext uri="{FF2B5EF4-FFF2-40B4-BE49-F238E27FC236}">
                <a16:creationId xmlns:a16="http://schemas.microsoft.com/office/drawing/2014/main" id="{D60B0BDF-1492-48F8-97E0-97AD1F045069}"/>
              </a:ext>
            </a:extLst>
          </p:cNvPr>
          <p:cNvPicPr>
            <a:picLocks noChangeAspect="1"/>
          </p:cNvPicPr>
          <p:nvPr/>
        </p:nvPicPr>
        <p:blipFill>
          <a:blip r:embed="rId3"/>
          <a:stretch>
            <a:fillRect/>
          </a:stretch>
        </p:blipFill>
        <p:spPr>
          <a:xfrm>
            <a:off x="2082800" y="3481728"/>
            <a:ext cx="4813300" cy="2707481"/>
          </a:xfrm>
          <a:prstGeom prst="rect">
            <a:avLst/>
          </a:prstGeom>
        </p:spPr>
      </p:pic>
    </p:spTree>
    <p:extLst>
      <p:ext uri="{BB962C8B-B14F-4D97-AF65-F5344CB8AC3E}">
        <p14:creationId xmlns:p14="http://schemas.microsoft.com/office/powerpoint/2010/main" val="730653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el 14">
            <a:extLst>
              <a:ext uri="{FF2B5EF4-FFF2-40B4-BE49-F238E27FC236}">
                <a16:creationId xmlns:a16="http://schemas.microsoft.com/office/drawing/2014/main" id="{82966B82-62BF-4033-985C-0320CE6CC448}"/>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Selektive Aufmerksamkeit</a:t>
            </a:r>
          </a:p>
        </p:txBody>
      </p:sp>
      <p:sp>
        <p:nvSpPr>
          <p:cNvPr id="17411" name="Inhaltsplatzhalter 2">
            <a:extLst>
              <a:ext uri="{FF2B5EF4-FFF2-40B4-BE49-F238E27FC236}">
                <a16:creationId xmlns:a16="http://schemas.microsoft.com/office/drawing/2014/main" id="{FC72789B-2C73-49DD-9288-09D17BDAE37F}"/>
              </a:ext>
            </a:extLst>
          </p:cNvPr>
          <p:cNvSpPr>
            <a:spLocks noGrp="1"/>
          </p:cNvSpPr>
          <p:nvPr>
            <p:ph idx="1"/>
          </p:nvPr>
        </p:nvSpPr>
        <p:spPr>
          <a:xfrm>
            <a:off x="179388" y="1223963"/>
            <a:ext cx="8783637" cy="5421312"/>
          </a:xfrm>
          <a:solidFill>
            <a:schemeClr val="bg1"/>
          </a:solidFill>
          <a:ln>
            <a:noFill/>
          </a:ln>
        </p:spPr>
        <p:txBody>
          <a:bodyPr/>
          <a:lstStyle/>
          <a:p>
            <a:pPr lvl="2" indent="0" eaLnBrk="1" hangingPunct="1">
              <a:buFont typeface="Lucida Grande" charset="0"/>
              <a:buNone/>
            </a:pPr>
            <a:endParaRPr lang="de-DE" altLang="de-DE" sz="2400" dirty="0">
              <a:latin typeface="Arial" panose="020B0604020202020204" pitchFamily="34" charset="0"/>
              <a:cs typeface="Arial" panose="020B0604020202020204" pitchFamily="34" charset="0"/>
            </a:endParaRPr>
          </a:p>
        </p:txBody>
      </p:sp>
      <p:pic>
        <p:nvPicPr>
          <p:cNvPr id="17412" name="Picture 2" descr="https://lh3.googleusercontent.com/AxrTnOiNqCHjwdF5KTYgIPu19hM8-ZNOlmme7OYbJ_qdwJ_4cYV3MBKNBsSCo9eUMfwD1ogeOh9foH7wD5cO-W8r15GJ1pRvkP7--snJeldx8ltIjy7pzsctPU0a5eRrCGQED2yHgS8">
            <a:extLst>
              <a:ext uri="{FF2B5EF4-FFF2-40B4-BE49-F238E27FC236}">
                <a16:creationId xmlns:a16="http://schemas.microsoft.com/office/drawing/2014/main" id="{CC50AB87-0313-484B-ADB1-759A6B7F4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488" y="1527175"/>
            <a:ext cx="6421437" cy="481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2901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179387" y="179387"/>
            <a:ext cx="6840600" cy="8637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en-US"/>
              <a:t>Programmierung</a:t>
            </a:r>
            <a:endParaRPr sz="2000" b="1" i="0" u="none" strike="noStrike" cap="none">
              <a:solidFill>
                <a:schemeClr val="lt1"/>
              </a:solidFill>
              <a:latin typeface="Arial"/>
              <a:ea typeface="Arial"/>
              <a:cs typeface="Arial"/>
              <a:sym typeface="Arial"/>
            </a:endParaRPr>
          </a:p>
        </p:txBody>
      </p:sp>
      <p:sp>
        <p:nvSpPr>
          <p:cNvPr id="349" name="Shape 349"/>
          <p:cNvSpPr txBox="1">
            <a:spLocks noGrp="1"/>
          </p:cNvSpPr>
          <p:nvPr>
            <p:ph type="body" idx="1"/>
          </p:nvPr>
        </p:nvSpPr>
        <p:spPr>
          <a:xfrm>
            <a:off x="179387" y="1223962"/>
            <a:ext cx="8783700" cy="5395800"/>
          </a:xfrm>
          <a:prstGeom prst="rect">
            <a:avLst/>
          </a:prstGeom>
          <a:solidFill>
            <a:schemeClr val="bg1"/>
          </a:solidFill>
          <a:ln>
            <a:noFill/>
          </a:ln>
        </p:spPr>
        <p:txBody>
          <a:bodyPr spcFirstLastPara="1" wrap="square" lIns="180000" tIns="180000" rIns="180000" bIns="180000" anchor="t" anchorCtr="0">
            <a:noAutofit/>
          </a:bodyPr>
          <a:lstStyle/>
          <a:p>
            <a:pPr marL="114300" marR="0" lvl="0" indent="0" algn="l" rtl="0">
              <a:spcBef>
                <a:spcPts val="960"/>
              </a:spcBef>
              <a:spcAft>
                <a:spcPts val="0"/>
              </a:spcAft>
              <a:buClr>
                <a:srgbClr val="004C93"/>
              </a:buClr>
              <a:buSzPts val="1800"/>
              <a:buFont typeface="Arial"/>
              <a:buNone/>
            </a:pPr>
            <a:endParaRPr lang="de-DE" sz="2400" b="0" u="none" strike="noStrike" cap="none" dirty="0">
              <a:solidFill>
                <a:schemeClr val="dk1"/>
              </a:solidFill>
              <a:latin typeface="Arial"/>
              <a:ea typeface="Arial"/>
              <a:cs typeface="Arial"/>
              <a:sym typeface="Arial"/>
            </a:endParaRPr>
          </a:p>
          <a:p>
            <a:pPr marL="114300" marR="0" lvl="0" indent="0" algn="l" rtl="0">
              <a:spcBef>
                <a:spcPts val="960"/>
              </a:spcBef>
              <a:spcAft>
                <a:spcPts val="0"/>
              </a:spcAft>
              <a:buClr>
                <a:srgbClr val="004C93"/>
              </a:buClr>
              <a:buSzPts val="1800"/>
              <a:buFont typeface="Arial"/>
              <a:buNone/>
            </a:pPr>
            <a:endParaRPr lang="de-DE" sz="2400" b="0" dirty="0">
              <a:solidFill>
                <a:schemeClr val="dk1"/>
              </a:solidFill>
            </a:endParaRPr>
          </a:p>
          <a:p>
            <a:pPr marL="114300" marR="0" lvl="0" indent="0" algn="l" rtl="0">
              <a:spcBef>
                <a:spcPts val="960"/>
              </a:spcBef>
              <a:spcAft>
                <a:spcPts val="0"/>
              </a:spcAft>
              <a:buClr>
                <a:srgbClr val="004C93"/>
              </a:buClr>
              <a:buSzPts val="1800"/>
              <a:buFont typeface="Arial"/>
              <a:buNone/>
            </a:pPr>
            <a:endParaRPr lang="de-DE" sz="2400" b="0" u="none" strike="noStrike" cap="none" dirty="0">
              <a:solidFill>
                <a:schemeClr val="dk1"/>
              </a:solidFill>
              <a:latin typeface="Arial"/>
              <a:ea typeface="Arial"/>
              <a:cs typeface="Arial"/>
              <a:sym typeface="Arial"/>
            </a:endParaRPr>
          </a:p>
          <a:p>
            <a:pPr marL="114300" marR="0" lvl="0" indent="0" algn="l" rtl="0">
              <a:spcBef>
                <a:spcPts val="960"/>
              </a:spcBef>
              <a:spcAft>
                <a:spcPts val="0"/>
              </a:spcAft>
              <a:buClr>
                <a:srgbClr val="004C93"/>
              </a:buClr>
              <a:buSzPts val="1800"/>
              <a:buFont typeface="Arial"/>
              <a:buNone/>
            </a:pPr>
            <a:endParaRPr lang="de-DE" sz="2400" b="0" dirty="0">
              <a:solidFill>
                <a:schemeClr val="dk1"/>
              </a:solidFill>
            </a:endParaRPr>
          </a:p>
          <a:p>
            <a:pPr marL="114300" marR="0" lvl="0" indent="0" algn="l" rtl="0">
              <a:spcBef>
                <a:spcPts val="960"/>
              </a:spcBef>
              <a:spcAft>
                <a:spcPts val="0"/>
              </a:spcAft>
              <a:buClr>
                <a:srgbClr val="004C93"/>
              </a:buClr>
              <a:buSzPts val="1800"/>
              <a:buFont typeface="Arial"/>
              <a:buNone/>
            </a:pPr>
            <a:endParaRPr lang="de-DE" sz="2400" b="0" u="none" strike="noStrike" cap="none" dirty="0">
              <a:solidFill>
                <a:schemeClr val="dk1"/>
              </a:solidFill>
              <a:latin typeface="Arial"/>
              <a:ea typeface="Arial"/>
              <a:cs typeface="Arial"/>
              <a:sym typeface="Arial"/>
            </a:endParaRPr>
          </a:p>
          <a:p>
            <a:pPr marL="114300" marR="0" lvl="0" indent="0" algn="l" rtl="0">
              <a:spcBef>
                <a:spcPts val="960"/>
              </a:spcBef>
              <a:spcAft>
                <a:spcPts val="0"/>
              </a:spcAft>
              <a:buClr>
                <a:srgbClr val="004C93"/>
              </a:buClr>
              <a:buSzPts val="1800"/>
              <a:buFont typeface="Arial"/>
              <a:buNone/>
            </a:pPr>
            <a:endParaRPr lang="de-DE" sz="2400" b="0" dirty="0">
              <a:solidFill>
                <a:schemeClr val="dk1"/>
              </a:solidFill>
            </a:endParaRPr>
          </a:p>
          <a:p>
            <a:pPr marL="114300" marR="0" lvl="0" indent="0" algn="l" rtl="0">
              <a:spcBef>
                <a:spcPts val="960"/>
              </a:spcBef>
              <a:spcAft>
                <a:spcPts val="0"/>
              </a:spcAft>
              <a:buClr>
                <a:srgbClr val="004C93"/>
              </a:buClr>
              <a:buSzPts val="1800"/>
              <a:buFont typeface="Arial"/>
              <a:buNone/>
            </a:pPr>
            <a:endParaRPr lang="de-DE" sz="2400" b="0" u="none" strike="noStrike" cap="none" dirty="0">
              <a:solidFill>
                <a:schemeClr val="dk1"/>
              </a:solidFill>
              <a:latin typeface="Arial"/>
              <a:ea typeface="Arial"/>
              <a:cs typeface="Arial"/>
              <a:sym typeface="Arial"/>
            </a:endParaRPr>
          </a:p>
          <a:p>
            <a:pPr marL="571500" indent="-457200">
              <a:spcBef>
                <a:spcPts val="960"/>
              </a:spcBef>
              <a:buSzPts val="1800"/>
              <a:buFont typeface="Wingdings" panose="05000000000000000000" pitchFamily="2" charset="2"/>
              <a:buChar char="§"/>
            </a:pPr>
            <a:r>
              <a:rPr lang="de-DE" sz="2400" b="0" dirty="0">
                <a:solidFill>
                  <a:schemeClr val="dk1"/>
                </a:solidFill>
              </a:rPr>
              <a:t>Pipeline wird zusammengefasst zu </a:t>
            </a:r>
            <a:r>
              <a:rPr lang="de-DE" sz="2400" b="0" dirty="0" err="1">
                <a:solidFill>
                  <a:schemeClr val="dk1"/>
                </a:solidFill>
              </a:rPr>
              <a:t>make_and_present_trials</a:t>
            </a:r>
            <a:r>
              <a:rPr lang="de-DE" sz="2400" b="0" dirty="0">
                <a:solidFill>
                  <a:schemeClr val="dk1"/>
                </a:solidFill>
              </a:rPr>
              <a:t>()</a:t>
            </a:r>
          </a:p>
        </p:txBody>
      </p:sp>
      <p:sp>
        <p:nvSpPr>
          <p:cNvPr id="2" name="Rechteck: abgerundete Ecken 1">
            <a:extLst>
              <a:ext uri="{FF2B5EF4-FFF2-40B4-BE49-F238E27FC236}">
                <a16:creationId xmlns:a16="http://schemas.microsoft.com/office/drawing/2014/main" id="{09CF78C2-7840-470E-9DC4-CFBF77A45122}"/>
              </a:ext>
            </a:extLst>
          </p:cNvPr>
          <p:cNvSpPr/>
          <p:nvPr/>
        </p:nvSpPr>
        <p:spPr>
          <a:xfrm>
            <a:off x="406400" y="1511300"/>
            <a:ext cx="1511300" cy="863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Start</a:t>
            </a:r>
          </a:p>
        </p:txBody>
      </p:sp>
      <p:sp>
        <p:nvSpPr>
          <p:cNvPr id="3" name="Pfeil: nach rechts 2">
            <a:extLst>
              <a:ext uri="{FF2B5EF4-FFF2-40B4-BE49-F238E27FC236}">
                <a16:creationId xmlns:a16="http://schemas.microsoft.com/office/drawing/2014/main" id="{2260A853-8CFC-449B-AA17-CF7BA0E5D7BF}"/>
              </a:ext>
            </a:extLst>
          </p:cNvPr>
          <p:cNvSpPr/>
          <p:nvPr/>
        </p:nvSpPr>
        <p:spPr>
          <a:xfrm>
            <a:off x="1917700" y="1788262"/>
            <a:ext cx="1371600" cy="368300"/>
          </a:xfrm>
          <a:prstGeom prst="rightArrow">
            <a:avLst>
              <a:gd name="adj1" fmla="val 50000"/>
              <a:gd name="adj2" fmla="val 50000"/>
            </a:avLst>
          </a:prstGeom>
          <a:solidFill>
            <a:srgbClr val="FFB3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 name="Rechteck 3">
            <a:extLst>
              <a:ext uri="{FF2B5EF4-FFF2-40B4-BE49-F238E27FC236}">
                <a16:creationId xmlns:a16="http://schemas.microsoft.com/office/drawing/2014/main" id="{A75B6124-2430-423A-8469-336927CE4E85}"/>
              </a:ext>
            </a:extLst>
          </p:cNvPr>
          <p:cNvSpPr/>
          <p:nvPr/>
        </p:nvSpPr>
        <p:spPr>
          <a:xfrm>
            <a:off x="1917700" y="1421181"/>
            <a:ext cx="13716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make_trials</a:t>
            </a:r>
            <a:r>
              <a:rPr lang="de-DE" dirty="0">
                <a:solidFill>
                  <a:schemeClr val="tx1"/>
                </a:solidFill>
              </a:rPr>
              <a:t>()</a:t>
            </a:r>
          </a:p>
        </p:txBody>
      </p:sp>
      <p:sp>
        <p:nvSpPr>
          <p:cNvPr id="7" name="Rechteck: abgerundete Ecken 6">
            <a:extLst>
              <a:ext uri="{FF2B5EF4-FFF2-40B4-BE49-F238E27FC236}">
                <a16:creationId xmlns:a16="http://schemas.microsoft.com/office/drawing/2014/main" id="{5927B0F0-BE57-4858-A88D-7F31C899D7AB}"/>
              </a:ext>
            </a:extLst>
          </p:cNvPr>
          <p:cNvSpPr/>
          <p:nvPr/>
        </p:nvSpPr>
        <p:spPr>
          <a:xfrm>
            <a:off x="3289300" y="1540562"/>
            <a:ext cx="1511300" cy="863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Gefüllter Array</a:t>
            </a:r>
          </a:p>
        </p:txBody>
      </p:sp>
      <p:sp>
        <p:nvSpPr>
          <p:cNvPr id="9" name="Rechteck: abgerundete Ecken 8">
            <a:extLst>
              <a:ext uri="{FF2B5EF4-FFF2-40B4-BE49-F238E27FC236}">
                <a16:creationId xmlns:a16="http://schemas.microsoft.com/office/drawing/2014/main" id="{4DAED36A-023A-482F-AAA3-06C77FD6DBCA}"/>
              </a:ext>
            </a:extLst>
          </p:cNvPr>
          <p:cNvSpPr/>
          <p:nvPr/>
        </p:nvSpPr>
        <p:spPr>
          <a:xfrm>
            <a:off x="6227792" y="1549605"/>
            <a:ext cx="1511300" cy="863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Validierter Array</a:t>
            </a:r>
          </a:p>
        </p:txBody>
      </p:sp>
      <p:sp>
        <p:nvSpPr>
          <p:cNvPr id="10" name="Pfeil: nach rechts 9">
            <a:extLst>
              <a:ext uri="{FF2B5EF4-FFF2-40B4-BE49-F238E27FC236}">
                <a16:creationId xmlns:a16="http://schemas.microsoft.com/office/drawing/2014/main" id="{E1250021-B91B-466A-984D-206501D65E9A}"/>
              </a:ext>
            </a:extLst>
          </p:cNvPr>
          <p:cNvSpPr/>
          <p:nvPr/>
        </p:nvSpPr>
        <p:spPr>
          <a:xfrm rot="8804775">
            <a:off x="4648577" y="2646616"/>
            <a:ext cx="1709097" cy="368300"/>
          </a:xfrm>
          <a:prstGeom prst="rightArrow">
            <a:avLst>
              <a:gd name="adj1" fmla="val 50000"/>
              <a:gd name="adj2" fmla="val 50000"/>
            </a:avLst>
          </a:prstGeom>
          <a:solidFill>
            <a:srgbClr val="FFB3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5" name="Rechteck 14">
            <a:extLst>
              <a:ext uri="{FF2B5EF4-FFF2-40B4-BE49-F238E27FC236}">
                <a16:creationId xmlns:a16="http://schemas.microsoft.com/office/drawing/2014/main" id="{4142D756-BE79-4465-B8BB-DF45A96F75ED}"/>
              </a:ext>
            </a:extLst>
          </p:cNvPr>
          <p:cNvSpPr/>
          <p:nvPr/>
        </p:nvSpPr>
        <p:spPr>
          <a:xfrm>
            <a:off x="4800600" y="1421181"/>
            <a:ext cx="13716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validate</a:t>
            </a:r>
            <a:r>
              <a:rPr lang="de-DE" dirty="0">
                <a:solidFill>
                  <a:schemeClr val="tx1"/>
                </a:solidFill>
              </a:rPr>
              <a:t>()</a:t>
            </a:r>
          </a:p>
        </p:txBody>
      </p:sp>
      <p:sp>
        <p:nvSpPr>
          <p:cNvPr id="16" name="Pfeil: nach rechts 15">
            <a:extLst>
              <a:ext uri="{FF2B5EF4-FFF2-40B4-BE49-F238E27FC236}">
                <a16:creationId xmlns:a16="http://schemas.microsoft.com/office/drawing/2014/main" id="{87F5512E-4483-4F1D-B8AE-55EE097E1263}"/>
              </a:ext>
            </a:extLst>
          </p:cNvPr>
          <p:cNvSpPr/>
          <p:nvPr/>
        </p:nvSpPr>
        <p:spPr>
          <a:xfrm>
            <a:off x="4830793" y="1759000"/>
            <a:ext cx="1371600" cy="368300"/>
          </a:xfrm>
          <a:prstGeom prst="rightArrow">
            <a:avLst>
              <a:gd name="adj1" fmla="val 50000"/>
              <a:gd name="adj2" fmla="val 50000"/>
            </a:avLst>
          </a:prstGeom>
          <a:solidFill>
            <a:srgbClr val="FFB3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pic>
        <p:nvPicPr>
          <p:cNvPr id="6" name="Grafik 5">
            <a:extLst>
              <a:ext uri="{FF2B5EF4-FFF2-40B4-BE49-F238E27FC236}">
                <a16:creationId xmlns:a16="http://schemas.microsoft.com/office/drawing/2014/main" id="{6526BDD3-02EC-4DCA-A3A3-B4C67DB099ED}"/>
              </a:ext>
            </a:extLst>
          </p:cNvPr>
          <p:cNvPicPr>
            <a:picLocks noChangeAspect="1"/>
          </p:cNvPicPr>
          <p:nvPr/>
        </p:nvPicPr>
        <p:blipFill>
          <a:blip r:embed="rId3"/>
          <a:stretch>
            <a:fillRect/>
          </a:stretch>
        </p:blipFill>
        <p:spPr>
          <a:xfrm>
            <a:off x="3338507" y="3242752"/>
            <a:ext cx="1412886" cy="1421501"/>
          </a:xfrm>
          <a:prstGeom prst="rect">
            <a:avLst/>
          </a:prstGeom>
        </p:spPr>
      </p:pic>
      <p:sp>
        <p:nvSpPr>
          <p:cNvPr id="19" name="Rechteck 18">
            <a:extLst>
              <a:ext uri="{FF2B5EF4-FFF2-40B4-BE49-F238E27FC236}">
                <a16:creationId xmlns:a16="http://schemas.microsoft.com/office/drawing/2014/main" id="{C2E89686-1923-42DD-874A-685E5CE97BDA}"/>
              </a:ext>
            </a:extLst>
          </p:cNvPr>
          <p:cNvSpPr/>
          <p:nvPr/>
        </p:nvSpPr>
        <p:spPr>
          <a:xfrm>
            <a:off x="5541992" y="2743104"/>
            <a:ext cx="13716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present_trials</a:t>
            </a:r>
            <a:r>
              <a:rPr lang="de-DE" dirty="0">
                <a:solidFill>
                  <a:schemeClr val="tx1"/>
                </a:solidFill>
              </a:rPr>
              <a:t>()</a:t>
            </a:r>
          </a:p>
        </p:txBody>
      </p:sp>
    </p:spTree>
    <p:extLst>
      <p:ext uri="{BB962C8B-B14F-4D97-AF65-F5344CB8AC3E}">
        <p14:creationId xmlns:p14="http://schemas.microsoft.com/office/powerpoint/2010/main" val="2113167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xfrm>
            <a:off x="179387" y="179387"/>
            <a:ext cx="6840600" cy="8637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en-US"/>
              <a:t>Programmierung</a:t>
            </a:r>
            <a:endParaRPr sz="2000" b="1" i="0" u="none" strike="noStrike" cap="none">
              <a:solidFill>
                <a:schemeClr val="lt1"/>
              </a:solidFill>
              <a:latin typeface="Arial"/>
              <a:ea typeface="Arial"/>
              <a:cs typeface="Arial"/>
              <a:sym typeface="Arial"/>
            </a:endParaRPr>
          </a:p>
        </p:txBody>
      </p:sp>
      <p:sp>
        <p:nvSpPr>
          <p:cNvPr id="356" name="Shape 356"/>
          <p:cNvSpPr txBox="1">
            <a:spLocks noGrp="1"/>
          </p:cNvSpPr>
          <p:nvPr>
            <p:ph type="body" idx="1"/>
          </p:nvPr>
        </p:nvSpPr>
        <p:spPr>
          <a:xfrm>
            <a:off x="179387" y="1223962"/>
            <a:ext cx="8783700" cy="5395800"/>
          </a:xfrm>
          <a:prstGeom prst="rect">
            <a:avLst/>
          </a:prstGeom>
          <a:solidFill>
            <a:schemeClr val="bg1"/>
          </a:solidFill>
          <a:ln>
            <a:noFill/>
          </a:ln>
        </p:spPr>
        <p:txBody>
          <a:bodyPr spcFirstLastPara="1" wrap="square" lIns="180000" tIns="180000" rIns="180000" bIns="180000" anchor="t" anchorCtr="0">
            <a:noAutofit/>
          </a:bodyPr>
          <a:lstStyle/>
          <a:p>
            <a:pPr marL="114300" marR="0" lvl="0" indent="0" algn="l" rtl="0">
              <a:spcBef>
                <a:spcPts val="960"/>
              </a:spcBef>
              <a:spcAft>
                <a:spcPts val="0"/>
              </a:spcAft>
              <a:buClr>
                <a:srgbClr val="004C93"/>
              </a:buClr>
              <a:buSzPts val="1800"/>
              <a:buFont typeface="Arial"/>
              <a:buNone/>
            </a:pPr>
            <a:endParaRPr sz="2400" b="0" u="none" strike="noStrike" cap="none" dirty="0">
              <a:solidFill>
                <a:schemeClr val="dk1"/>
              </a:solidFill>
              <a:latin typeface="Arial"/>
              <a:ea typeface="Arial"/>
              <a:cs typeface="Arial"/>
              <a:sym typeface="Arial"/>
            </a:endParaRPr>
          </a:p>
        </p:txBody>
      </p:sp>
      <p:pic>
        <p:nvPicPr>
          <p:cNvPr id="357" name="Shape 357"/>
          <p:cNvPicPr preferRelativeResize="0"/>
          <p:nvPr/>
        </p:nvPicPr>
        <p:blipFill>
          <a:blip r:embed="rId3">
            <a:alphaModFix/>
          </a:blip>
          <a:stretch>
            <a:fillRect/>
          </a:stretch>
        </p:blipFill>
        <p:spPr>
          <a:xfrm>
            <a:off x="299200" y="1338075"/>
            <a:ext cx="6523076" cy="2191925"/>
          </a:xfrm>
          <a:prstGeom prst="rect">
            <a:avLst/>
          </a:prstGeom>
          <a:noFill/>
          <a:ln>
            <a:noFill/>
          </a:ln>
        </p:spPr>
      </p:pic>
      <p:pic>
        <p:nvPicPr>
          <p:cNvPr id="358" name="Shape 358"/>
          <p:cNvPicPr preferRelativeResize="0"/>
          <p:nvPr/>
        </p:nvPicPr>
        <p:blipFill>
          <a:blip r:embed="rId4">
            <a:alphaModFix/>
          </a:blip>
          <a:stretch>
            <a:fillRect/>
          </a:stretch>
        </p:blipFill>
        <p:spPr>
          <a:xfrm>
            <a:off x="151625" y="3825000"/>
            <a:ext cx="8714549" cy="2389850"/>
          </a:xfrm>
          <a:prstGeom prst="rect">
            <a:avLst/>
          </a:prstGeom>
          <a:noFill/>
          <a:ln>
            <a:noFill/>
          </a:ln>
        </p:spPr>
      </p:pic>
    </p:spTree>
    <p:extLst>
      <p:ext uri="{BB962C8B-B14F-4D97-AF65-F5344CB8AC3E}">
        <p14:creationId xmlns:p14="http://schemas.microsoft.com/office/powerpoint/2010/main" val="1498355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platzhalter 11">
            <a:extLst>
              <a:ext uri="{FF2B5EF4-FFF2-40B4-BE49-F238E27FC236}">
                <a16:creationId xmlns:a16="http://schemas.microsoft.com/office/drawing/2014/main" id="{55AE62C7-04A5-41AD-BB51-88196ECCCD56}"/>
              </a:ext>
            </a:extLst>
          </p:cNvPr>
          <p:cNvSpPr>
            <a:spLocks noGrp="1"/>
          </p:cNvSpPr>
          <p:nvPr>
            <p:ph type="body" sz="quarter" idx="11"/>
          </p:nvPr>
        </p:nvSpPr>
        <p:spPr>
          <a:xfrm>
            <a:off x="360363" y="2519363"/>
            <a:ext cx="8637587" cy="1981200"/>
          </a:xfrm>
          <a:extLst>
            <a:ext uri="{91240B29-F687-4F45-9708-019B960494DF}">
              <a14:hiddenLine xmlns:a14="http://schemas.microsoft.com/office/drawing/2010/main" w="9525">
                <a:solidFill>
                  <a:schemeClr val="tx2"/>
                </a:solidFill>
                <a:miter lim="800000"/>
                <a:headEnd/>
                <a:tailEnd/>
              </a14:hiddenLine>
            </a:ext>
          </a:extLst>
        </p:spPr>
        <p:txBody>
          <a:bodyPr/>
          <a:lstStyle/>
          <a:p>
            <a:pPr marL="0" indent="0" eaLnBrk="1" hangingPunct="1">
              <a:buFont typeface="Arial" panose="020B0604020202020204" pitchFamily="34" charset="0"/>
              <a:buNone/>
            </a:pPr>
            <a:r>
              <a:rPr lang="de-DE" altLang="de-DE" dirty="0">
                <a:latin typeface="Arial" panose="020B0604020202020204" pitchFamily="34" charset="0"/>
                <a:cs typeface="Arial" panose="020B0604020202020204" pitchFamily="34" charset="0"/>
              </a:rPr>
              <a:t>Aufbereitung der Daten</a:t>
            </a:r>
          </a:p>
        </p:txBody>
      </p:sp>
    </p:spTree>
    <p:extLst>
      <p:ext uri="{BB962C8B-B14F-4D97-AF65-F5344CB8AC3E}">
        <p14:creationId xmlns:p14="http://schemas.microsoft.com/office/powerpoint/2010/main" val="1462256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179387" y="179387"/>
            <a:ext cx="6840600" cy="8637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en-US" dirty="0" err="1"/>
              <a:t>Rohdaten</a:t>
            </a:r>
            <a:endParaRPr sz="2000" b="1" i="0" u="none" strike="noStrike" cap="none" dirty="0">
              <a:solidFill>
                <a:schemeClr val="lt1"/>
              </a:solidFill>
              <a:latin typeface="Arial"/>
              <a:ea typeface="Arial"/>
              <a:cs typeface="Arial"/>
              <a:sym typeface="Arial"/>
            </a:endParaRPr>
          </a:p>
        </p:txBody>
      </p:sp>
      <p:pic>
        <p:nvPicPr>
          <p:cNvPr id="14" name="Grafik 13">
            <a:extLst>
              <a:ext uri="{FF2B5EF4-FFF2-40B4-BE49-F238E27FC236}">
                <a16:creationId xmlns:a16="http://schemas.microsoft.com/office/drawing/2014/main" id="{12C133CC-62FB-450B-8A57-3B0855CAEE4C}"/>
              </a:ext>
            </a:extLst>
          </p:cNvPr>
          <p:cNvPicPr>
            <a:picLocks noChangeAspect="1"/>
          </p:cNvPicPr>
          <p:nvPr/>
        </p:nvPicPr>
        <p:blipFill>
          <a:blip r:embed="rId3"/>
          <a:stretch>
            <a:fillRect/>
          </a:stretch>
        </p:blipFill>
        <p:spPr>
          <a:xfrm>
            <a:off x="179387" y="1325885"/>
            <a:ext cx="8748713" cy="4643115"/>
          </a:xfrm>
          <a:prstGeom prst="rect">
            <a:avLst/>
          </a:prstGeom>
          <a:noFill/>
        </p:spPr>
      </p:pic>
    </p:spTree>
    <p:extLst>
      <p:ext uri="{BB962C8B-B14F-4D97-AF65-F5344CB8AC3E}">
        <p14:creationId xmlns:p14="http://schemas.microsoft.com/office/powerpoint/2010/main" val="730188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179387" y="179387"/>
            <a:ext cx="6840600" cy="863700"/>
          </a:xfrm>
          <a:prstGeom prst="rect">
            <a:avLst/>
          </a:prstGeom>
          <a:noFill/>
          <a:ln>
            <a:noFill/>
          </a:ln>
        </p:spPr>
        <p:txBody>
          <a:bodyPr spcFirstLastPara="1" wrap="square" lIns="180000" tIns="0" rIns="0" bIns="0" anchor="ctr" anchorCtr="0">
            <a:noAutofit/>
          </a:bodyPr>
          <a:lstStyle/>
          <a:p>
            <a:r>
              <a:rPr lang="de-DE" dirty="0">
                <a:solidFill>
                  <a:schemeClr val="bg1"/>
                </a:solidFill>
              </a:rPr>
              <a:t>Bereinigte Daten</a:t>
            </a:r>
          </a:p>
        </p:txBody>
      </p:sp>
      <p:sp>
        <p:nvSpPr>
          <p:cNvPr id="349" name="Shape 349"/>
          <p:cNvSpPr txBox="1">
            <a:spLocks noGrp="1"/>
          </p:cNvSpPr>
          <p:nvPr>
            <p:ph type="body" idx="1"/>
          </p:nvPr>
        </p:nvSpPr>
        <p:spPr>
          <a:xfrm>
            <a:off x="179387" y="1223962"/>
            <a:ext cx="8783700" cy="5395800"/>
          </a:xfrm>
          <a:prstGeom prst="rect">
            <a:avLst/>
          </a:prstGeom>
          <a:solidFill>
            <a:schemeClr val="bg1"/>
          </a:solidFill>
          <a:ln>
            <a:noFill/>
          </a:ln>
        </p:spPr>
        <p:txBody>
          <a:bodyPr spcFirstLastPara="1" wrap="square" lIns="180000" tIns="180000" rIns="180000" bIns="180000" anchor="t" anchorCtr="0">
            <a:noAutofit/>
          </a:bodyPr>
          <a:lstStyle/>
          <a:p>
            <a:pPr marL="114300" marR="0" lvl="0" indent="0" algn="l" rtl="0">
              <a:spcBef>
                <a:spcPts val="960"/>
              </a:spcBef>
              <a:spcAft>
                <a:spcPts val="0"/>
              </a:spcAft>
              <a:buClr>
                <a:srgbClr val="004C93"/>
              </a:buClr>
              <a:buSzPts val="1800"/>
              <a:buFont typeface="Arial"/>
              <a:buNone/>
            </a:pPr>
            <a:endParaRPr lang="de-DE" sz="2400" b="0" dirty="0">
              <a:solidFill>
                <a:schemeClr val="dk1"/>
              </a:solidFill>
            </a:endParaRPr>
          </a:p>
          <a:p>
            <a:pPr marL="114300" marR="0" lvl="0" indent="0" algn="l" rtl="0">
              <a:spcBef>
                <a:spcPts val="960"/>
              </a:spcBef>
              <a:spcAft>
                <a:spcPts val="0"/>
              </a:spcAft>
              <a:buClr>
                <a:srgbClr val="004C93"/>
              </a:buClr>
              <a:buSzPts val="1800"/>
              <a:buFont typeface="Arial"/>
              <a:buNone/>
            </a:pPr>
            <a:endParaRPr lang="de-DE" sz="2400" b="0" u="none" strike="noStrike" cap="none" dirty="0">
              <a:solidFill>
                <a:schemeClr val="dk1"/>
              </a:solidFill>
              <a:latin typeface="Arial"/>
              <a:ea typeface="Arial"/>
              <a:cs typeface="Arial"/>
              <a:sym typeface="Arial"/>
            </a:endParaRPr>
          </a:p>
          <a:p>
            <a:pPr marL="114300" marR="0" lvl="0" indent="0" algn="l" rtl="0">
              <a:spcBef>
                <a:spcPts val="960"/>
              </a:spcBef>
              <a:spcAft>
                <a:spcPts val="0"/>
              </a:spcAft>
              <a:buClr>
                <a:srgbClr val="004C93"/>
              </a:buClr>
              <a:buSzPts val="1800"/>
              <a:buFont typeface="Arial"/>
              <a:buNone/>
            </a:pPr>
            <a:endParaRPr lang="de-DE" sz="2400" b="0" u="none" strike="noStrike" cap="none" dirty="0">
              <a:solidFill>
                <a:schemeClr val="dk1"/>
              </a:solidFill>
              <a:latin typeface="Arial"/>
              <a:ea typeface="Arial"/>
              <a:cs typeface="Arial"/>
              <a:sym typeface="Arial"/>
            </a:endParaRPr>
          </a:p>
        </p:txBody>
      </p:sp>
      <p:sp>
        <p:nvSpPr>
          <p:cNvPr id="2" name="Rechteck: abgerundete Ecken 1">
            <a:extLst>
              <a:ext uri="{FF2B5EF4-FFF2-40B4-BE49-F238E27FC236}">
                <a16:creationId xmlns:a16="http://schemas.microsoft.com/office/drawing/2014/main" id="{09CF78C2-7840-470E-9DC4-CFBF77A45122}"/>
              </a:ext>
            </a:extLst>
          </p:cNvPr>
          <p:cNvSpPr/>
          <p:nvPr/>
        </p:nvSpPr>
        <p:spPr>
          <a:xfrm>
            <a:off x="406400" y="1511300"/>
            <a:ext cx="1511300" cy="863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Rohdaten</a:t>
            </a:r>
          </a:p>
        </p:txBody>
      </p:sp>
      <p:sp>
        <p:nvSpPr>
          <p:cNvPr id="3" name="Pfeil: nach rechts 2">
            <a:extLst>
              <a:ext uri="{FF2B5EF4-FFF2-40B4-BE49-F238E27FC236}">
                <a16:creationId xmlns:a16="http://schemas.microsoft.com/office/drawing/2014/main" id="{2260A853-8CFC-449B-AA17-CF7BA0E5D7BF}"/>
              </a:ext>
            </a:extLst>
          </p:cNvPr>
          <p:cNvSpPr/>
          <p:nvPr/>
        </p:nvSpPr>
        <p:spPr>
          <a:xfrm>
            <a:off x="1917700" y="1788262"/>
            <a:ext cx="1371600" cy="368300"/>
          </a:xfrm>
          <a:prstGeom prst="rightArrow">
            <a:avLst>
              <a:gd name="adj1" fmla="val 50000"/>
              <a:gd name="adj2" fmla="val 50000"/>
            </a:avLst>
          </a:prstGeom>
          <a:solidFill>
            <a:srgbClr val="FFB3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 name="Rechteck 3">
            <a:extLst>
              <a:ext uri="{FF2B5EF4-FFF2-40B4-BE49-F238E27FC236}">
                <a16:creationId xmlns:a16="http://schemas.microsoft.com/office/drawing/2014/main" id="{A75B6124-2430-423A-8469-336927CE4E85}"/>
              </a:ext>
            </a:extLst>
          </p:cNvPr>
          <p:cNvSpPr/>
          <p:nvPr/>
        </p:nvSpPr>
        <p:spPr>
          <a:xfrm>
            <a:off x="1917700" y="1421181"/>
            <a:ext cx="13716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7" name="Rechteck: abgerundete Ecken 6">
            <a:extLst>
              <a:ext uri="{FF2B5EF4-FFF2-40B4-BE49-F238E27FC236}">
                <a16:creationId xmlns:a16="http://schemas.microsoft.com/office/drawing/2014/main" id="{5927B0F0-BE57-4858-A88D-7F31C899D7AB}"/>
              </a:ext>
            </a:extLst>
          </p:cNvPr>
          <p:cNvSpPr/>
          <p:nvPr/>
        </p:nvSpPr>
        <p:spPr>
          <a:xfrm>
            <a:off x="3289300" y="1540562"/>
            <a:ext cx="1511300" cy="863700"/>
          </a:xfrm>
          <a:prstGeom prst="roundRect">
            <a:avLst/>
          </a:prstGeom>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Bereinigte Daten</a:t>
            </a:r>
          </a:p>
        </p:txBody>
      </p:sp>
      <p:sp>
        <p:nvSpPr>
          <p:cNvPr id="9" name="Rechteck: abgerundete Ecken 8">
            <a:extLst>
              <a:ext uri="{FF2B5EF4-FFF2-40B4-BE49-F238E27FC236}">
                <a16:creationId xmlns:a16="http://schemas.microsoft.com/office/drawing/2014/main" id="{4DAED36A-023A-482F-AAA3-06C77FD6DBCA}"/>
              </a:ext>
            </a:extLst>
          </p:cNvPr>
          <p:cNvSpPr/>
          <p:nvPr/>
        </p:nvSpPr>
        <p:spPr>
          <a:xfrm>
            <a:off x="6227792" y="1549605"/>
            <a:ext cx="1511300" cy="863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Akkumulierte Daten</a:t>
            </a:r>
          </a:p>
        </p:txBody>
      </p:sp>
      <p:sp>
        <p:nvSpPr>
          <p:cNvPr id="15" name="Rechteck 14">
            <a:extLst>
              <a:ext uri="{FF2B5EF4-FFF2-40B4-BE49-F238E27FC236}">
                <a16:creationId xmlns:a16="http://schemas.microsoft.com/office/drawing/2014/main" id="{4142D756-BE79-4465-B8BB-DF45A96F75ED}"/>
              </a:ext>
            </a:extLst>
          </p:cNvPr>
          <p:cNvSpPr/>
          <p:nvPr/>
        </p:nvSpPr>
        <p:spPr>
          <a:xfrm>
            <a:off x="4800600" y="1421181"/>
            <a:ext cx="13716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6" name="Pfeil: nach rechts 15">
            <a:extLst>
              <a:ext uri="{FF2B5EF4-FFF2-40B4-BE49-F238E27FC236}">
                <a16:creationId xmlns:a16="http://schemas.microsoft.com/office/drawing/2014/main" id="{87F5512E-4483-4F1D-B8AE-55EE097E1263}"/>
              </a:ext>
            </a:extLst>
          </p:cNvPr>
          <p:cNvSpPr/>
          <p:nvPr/>
        </p:nvSpPr>
        <p:spPr>
          <a:xfrm>
            <a:off x="4830793" y="1759000"/>
            <a:ext cx="1371600" cy="368300"/>
          </a:xfrm>
          <a:prstGeom prst="rightArrow">
            <a:avLst>
              <a:gd name="adj1" fmla="val 50000"/>
              <a:gd name="adj2" fmla="val 50000"/>
            </a:avLst>
          </a:prstGeom>
          <a:solidFill>
            <a:srgbClr val="FFB3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pic>
        <p:nvPicPr>
          <p:cNvPr id="8" name="Grafik 7">
            <a:extLst>
              <a:ext uri="{FF2B5EF4-FFF2-40B4-BE49-F238E27FC236}">
                <a16:creationId xmlns:a16="http://schemas.microsoft.com/office/drawing/2014/main" id="{658528FB-25EF-49DF-8E0E-2FF4D235E86F}"/>
              </a:ext>
            </a:extLst>
          </p:cNvPr>
          <p:cNvPicPr>
            <a:picLocks noChangeAspect="1"/>
          </p:cNvPicPr>
          <p:nvPr/>
        </p:nvPicPr>
        <p:blipFill>
          <a:blip r:embed="rId3"/>
          <a:stretch>
            <a:fillRect/>
          </a:stretch>
        </p:blipFill>
        <p:spPr>
          <a:xfrm>
            <a:off x="179387" y="3040264"/>
            <a:ext cx="8228013" cy="3339497"/>
          </a:xfrm>
          <a:prstGeom prst="rect">
            <a:avLst/>
          </a:prstGeom>
        </p:spPr>
      </p:pic>
      <p:sp>
        <p:nvSpPr>
          <p:cNvPr id="17" name="Rechteck 16">
            <a:extLst>
              <a:ext uri="{FF2B5EF4-FFF2-40B4-BE49-F238E27FC236}">
                <a16:creationId xmlns:a16="http://schemas.microsoft.com/office/drawing/2014/main" id="{BE24B62D-FF52-45F6-AE19-5AC24E543F56}"/>
              </a:ext>
            </a:extLst>
          </p:cNvPr>
          <p:cNvSpPr/>
          <p:nvPr/>
        </p:nvSpPr>
        <p:spPr>
          <a:xfrm>
            <a:off x="1917700" y="1601413"/>
            <a:ext cx="118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Syntax</a:t>
            </a:r>
          </a:p>
        </p:txBody>
      </p:sp>
      <p:sp>
        <p:nvSpPr>
          <p:cNvPr id="18" name="Rechteck 17">
            <a:extLst>
              <a:ext uri="{FF2B5EF4-FFF2-40B4-BE49-F238E27FC236}">
                <a16:creationId xmlns:a16="http://schemas.microsoft.com/office/drawing/2014/main" id="{3EEA2891-D4F5-42EF-991A-4FCD36E9EF1E}"/>
              </a:ext>
            </a:extLst>
          </p:cNvPr>
          <p:cNvSpPr/>
          <p:nvPr/>
        </p:nvSpPr>
        <p:spPr>
          <a:xfrm>
            <a:off x="4825999" y="1555951"/>
            <a:ext cx="118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Syntax</a:t>
            </a:r>
          </a:p>
        </p:txBody>
      </p:sp>
    </p:spTree>
    <p:extLst>
      <p:ext uri="{BB962C8B-B14F-4D97-AF65-F5344CB8AC3E}">
        <p14:creationId xmlns:p14="http://schemas.microsoft.com/office/powerpoint/2010/main" val="557949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179387" y="179387"/>
            <a:ext cx="6840600" cy="8637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en-US" sz="2000" b="1" i="0" u="none" strike="noStrike" cap="none" dirty="0" err="1">
                <a:solidFill>
                  <a:schemeClr val="lt1"/>
                </a:solidFill>
                <a:latin typeface="Arial"/>
                <a:ea typeface="Arial"/>
                <a:cs typeface="Arial"/>
                <a:sym typeface="Arial"/>
              </a:rPr>
              <a:t>Akku</a:t>
            </a:r>
            <a:r>
              <a:rPr lang="en-US" dirty="0" err="1"/>
              <a:t>mulierte</a:t>
            </a:r>
            <a:r>
              <a:rPr lang="en-US" dirty="0"/>
              <a:t> </a:t>
            </a:r>
            <a:r>
              <a:rPr lang="en-US" dirty="0" err="1"/>
              <a:t>Daten</a:t>
            </a:r>
            <a:endParaRPr sz="2000" b="1" i="0" u="none" strike="noStrike" cap="none" dirty="0">
              <a:solidFill>
                <a:schemeClr val="lt1"/>
              </a:solidFill>
              <a:latin typeface="Arial"/>
              <a:ea typeface="Arial"/>
              <a:cs typeface="Arial"/>
              <a:sym typeface="Arial"/>
            </a:endParaRPr>
          </a:p>
        </p:txBody>
      </p:sp>
      <p:pic>
        <p:nvPicPr>
          <p:cNvPr id="12" name="Grafik 11">
            <a:extLst>
              <a:ext uri="{FF2B5EF4-FFF2-40B4-BE49-F238E27FC236}">
                <a16:creationId xmlns:a16="http://schemas.microsoft.com/office/drawing/2014/main" id="{F626758C-B0C4-4269-B64C-B3A6C4C443F3}"/>
              </a:ext>
            </a:extLst>
          </p:cNvPr>
          <p:cNvPicPr>
            <a:picLocks noChangeAspect="1"/>
          </p:cNvPicPr>
          <p:nvPr/>
        </p:nvPicPr>
        <p:blipFill>
          <a:blip r:embed="rId3"/>
          <a:stretch>
            <a:fillRect/>
          </a:stretch>
        </p:blipFill>
        <p:spPr>
          <a:xfrm>
            <a:off x="180150" y="5434003"/>
            <a:ext cx="8783700" cy="1038006"/>
          </a:xfrm>
          <a:prstGeom prst="rect">
            <a:avLst/>
          </a:prstGeom>
          <a:ln>
            <a:noFill/>
          </a:ln>
        </p:spPr>
      </p:pic>
      <p:pic>
        <p:nvPicPr>
          <p:cNvPr id="8" name="Grafik 7">
            <a:extLst>
              <a:ext uri="{FF2B5EF4-FFF2-40B4-BE49-F238E27FC236}">
                <a16:creationId xmlns:a16="http://schemas.microsoft.com/office/drawing/2014/main" id="{7108D5AB-6B48-4C29-B73B-2FAAC69051CE}"/>
              </a:ext>
            </a:extLst>
          </p:cNvPr>
          <p:cNvPicPr>
            <a:picLocks noChangeAspect="1"/>
          </p:cNvPicPr>
          <p:nvPr/>
        </p:nvPicPr>
        <p:blipFill>
          <a:blip r:embed="rId4"/>
          <a:stretch>
            <a:fillRect/>
          </a:stretch>
        </p:blipFill>
        <p:spPr>
          <a:xfrm>
            <a:off x="179387" y="4174443"/>
            <a:ext cx="8783700" cy="1038006"/>
          </a:xfrm>
          <a:prstGeom prst="rect">
            <a:avLst/>
          </a:prstGeom>
        </p:spPr>
      </p:pic>
      <p:pic>
        <p:nvPicPr>
          <p:cNvPr id="17" name="Grafik 16">
            <a:extLst>
              <a:ext uri="{FF2B5EF4-FFF2-40B4-BE49-F238E27FC236}">
                <a16:creationId xmlns:a16="http://schemas.microsoft.com/office/drawing/2014/main" id="{49074ACA-14E8-48C2-962B-F7CAA9CFF9A2}"/>
              </a:ext>
            </a:extLst>
          </p:cNvPr>
          <p:cNvPicPr>
            <a:picLocks noChangeAspect="1"/>
          </p:cNvPicPr>
          <p:nvPr/>
        </p:nvPicPr>
        <p:blipFill>
          <a:blip r:embed="rId5"/>
          <a:stretch>
            <a:fillRect/>
          </a:stretch>
        </p:blipFill>
        <p:spPr>
          <a:xfrm>
            <a:off x="5143562" y="1233642"/>
            <a:ext cx="3752850" cy="2876550"/>
          </a:xfrm>
          <a:prstGeom prst="rect">
            <a:avLst/>
          </a:prstGeom>
        </p:spPr>
      </p:pic>
      <p:pic>
        <p:nvPicPr>
          <p:cNvPr id="18" name="Grafik 17">
            <a:extLst>
              <a:ext uri="{FF2B5EF4-FFF2-40B4-BE49-F238E27FC236}">
                <a16:creationId xmlns:a16="http://schemas.microsoft.com/office/drawing/2014/main" id="{C49635D4-DB47-4C0F-B2C6-BF52324AEB43}"/>
              </a:ext>
            </a:extLst>
          </p:cNvPr>
          <p:cNvPicPr>
            <a:picLocks noChangeAspect="1"/>
          </p:cNvPicPr>
          <p:nvPr/>
        </p:nvPicPr>
        <p:blipFill>
          <a:blip r:embed="rId6"/>
          <a:stretch>
            <a:fillRect/>
          </a:stretch>
        </p:blipFill>
        <p:spPr>
          <a:xfrm>
            <a:off x="279654" y="1264641"/>
            <a:ext cx="4000500" cy="2781300"/>
          </a:xfrm>
          <a:prstGeom prst="rect">
            <a:avLst/>
          </a:prstGeom>
        </p:spPr>
      </p:pic>
    </p:spTree>
    <p:extLst>
      <p:ext uri="{BB962C8B-B14F-4D97-AF65-F5344CB8AC3E}">
        <p14:creationId xmlns:p14="http://schemas.microsoft.com/office/powerpoint/2010/main" val="569005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platzhalter 11">
            <a:extLst>
              <a:ext uri="{FF2B5EF4-FFF2-40B4-BE49-F238E27FC236}">
                <a16:creationId xmlns:a16="http://schemas.microsoft.com/office/drawing/2014/main" id="{55AE62C7-04A5-41AD-BB51-88196ECCCD56}"/>
              </a:ext>
            </a:extLst>
          </p:cNvPr>
          <p:cNvSpPr>
            <a:spLocks noGrp="1"/>
          </p:cNvSpPr>
          <p:nvPr>
            <p:ph type="body" sz="quarter" idx="11"/>
          </p:nvPr>
        </p:nvSpPr>
        <p:spPr>
          <a:xfrm>
            <a:off x="360363" y="2519363"/>
            <a:ext cx="8637587" cy="1981200"/>
          </a:xfrm>
          <a:extLst>
            <a:ext uri="{91240B29-F687-4F45-9708-019B960494DF}">
              <a14:hiddenLine xmlns:a14="http://schemas.microsoft.com/office/drawing/2010/main" w="9525">
                <a:solidFill>
                  <a:schemeClr val="tx2"/>
                </a:solidFill>
                <a:miter lim="800000"/>
                <a:headEnd/>
                <a:tailEnd/>
              </a14:hiddenLine>
            </a:ext>
          </a:extLst>
        </p:spPr>
        <p:txBody>
          <a:bodyPr/>
          <a:lstStyle/>
          <a:p>
            <a:pPr marL="0" indent="0" eaLnBrk="1" hangingPunct="1">
              <a:buFont typeface="Arial" panose="020B0604020202020204" pitchFamily="34" charset="0"/>
              <a:buNone/>
            </a:pPr>
            <a:r>
              <a:rPr lang="de-DE" altLang="de-DE" dirty="0">
                <a:latin typeface="Arial" panose="020B0604020202020204" pitchFamily="34" charset="0"/>
                <a:cs typeface="Arial" panose="020B0604020202020204" pitchFamily="34" charset="0"/>
              </a:rPr>
              <a:t>Statistische Auswertung</a:t>
            </a:r>
          </a:p>
        </p:txBody>
      </p:sp>
    </p:spTree>
    <p:extLst>
      <p:ext uri="{BB962C8B-B14F-4D97-AF65-F5344CB8AC3E}">
        <p14:creationId xmlns:p14="http://schemas.microsoft.com/office/powerpoint/2010/main" val="3770817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79387" y="179387"/>
            <a:ext cx="6840537" cy="8636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de-DE" dirty="0"/>
              <a:t>Liegen Wechselkosten vor?</a:t>
            </a:r>
            <a:endParaRPr sz="2000" b="1" i="0" u="none" strike="noStrike" cap="none" dirty="0">
              <a:solidFill>
                <a:schemeClr val="lt1"/>
              </a:solidFill>
              <a:latin typeface="Arial"/>
              <a:ea typeface="Arial"/>
              <a:cs typeface="Arial"/>
              <a:sym typeface="Arial"/>
            </a:endParaRPr>
          </a:p>
        </p:txBody>
      </p:sp>
      <p:sp>
        <p:nvSpPr>
          <p:cNvPr id="4" name="Rechteck 3">
            <a:extLst>
              <a:ext uri="{FF2B5EF4-FFF2-40B4-BE49-F238E27FC236}">
                <a16:creationId xmlns:a16="http://schemas.microsoft.com/office/drawing/2014/main" id="{C224016E-8466-48DA-91C2-11B92F439307}"/>
              </a:ext>
            </a:extLst>
          </p:cNvPr>
          <p:cNvSpPr/>
          <p:nvPr/>
        </p:nvSpPr>
        <p:spPr>
          <a:xfrm>
            <a:off x="1709715" y="1833053"/>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9" name="Rechteck 8">
            <a:extLst>
              <a:ext uri="{FF2B5EF4-FFF2-40B4-BE49-F238E27FC236}">
                <a16:creationId xmlns:a16="http://schemas.microsoft.com/office/drawing/2014/main" id="{B57FDE97-CFBD-4835-A967-07221B88228D}"/>
              </a:ext>
            </a:extLst>
          </p:cNvPr>
          <p:cNvSpPr/>
          <p:nvPr/>
        </p:nvSpPr>
        <p:spPr>
          <a:xfrm>
            <a:off x="1709715" y="2427480"/>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0" name="Rechteck 9">
            <a:extLst>
              <a:ext uri="{FF2B5EF4-FFF2-40B4-BE49-F238E27FC236}">
                <a16:creationId xmlns:a16="http://schemas.microsoft.com/office/drawing/2014/main" id="{52FD092A-91FD-4B94-9F8F-32A70CD5B211}"/>
              </a:ext>
            </a:extLst>
          </p:cNvPr>
          <p:cNvSpPr/>
          <p:nvPr/>
        </p:nvSpPr>
        <p:spPr>
          <a:xfrm>
            <a:off x="1709715" y="3021907"/>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1" name="Rechteck 10">
            <a:extLst>
              <a:ext uri="{FF2B5EF4-FFF2-40B4-BE49-F238E27FC236}">
                <a16:creationId xmlns:a16="http://schemas.microsoft.com/office/drawing/2014/main" id="{5D202B80-A4FD-4726-98AF-C8658DDFD1DE}"/>
              </a:ext>
            </a:extLst>
          </p:cNvPr>
          <p:cNvSpPr/>
          <p:nvPr/>
        </p:nvSpPr>
        <p:spPr>
          <a:xfrm>
            <a:off x="1709715" y="3616334"/>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6" name="Rechteck 15">
            <a:extLst>
              <a:ext uri="{FF2B5EF4-FFF2-40B4-BE49-F238E27FC236}">
                <a16:creationId xmlns:a16="http://schemas.microsoft.com/office/drawing/2014/main" id="{E37A580D-6BE2-4881-9B53-8C879557CB6C}"/>
              </a:ext>
            </a:extLst>
          </p:cNvPr>
          <p:cNvSpPr/>
          <p:nvPr/>
        </p:nvSpPr>
        <p:spPr>
          <a:xfrm>
            <a:off x="3941844" y="1833053"/>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7" name="Rechteck 16">
            <a:extLst>
              <a:ext uri="{FF2B5EF4-FFF2-40B4-BE49-F238E27FC236}">
                <a16:creationId xmlns:a16="http://schemas.microsoft.com/office/drawing/2014/main" id="{D0CBAC7F-ED13-40B2-9850-860DFE95ADFF}"/>
              </a:ext>
            </a:extLst>
          </p:cNvPr>
          <p:cNvSpPr/>
          <p:nvPr/>
        </p:nvSpPr>
        <p:spPr>
          <a:xfrm>
            <a:off x="3941844" y="2427480"/>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8" name="Rechteck 17">
            <a:extLst>
              <a:ext uri="{FF2B5EF4-FFF2-40B4-BE49-F238E27FC236}">
                <a16:creationId xmlns:a16="http://schemas.microsoft.com/office/drawing/2014/main" id="{FC3AB526-D32F-462E-8F37-99C2139E95CA}"/>
              </a:ext>
            </a:extLst>
          </p:cNvPr>
          <p:cNvSpPr/>
          <p:nvPr/>
        </p:nvSpPr>
        <p:spPr>
          <a:xfrm>
            <a:off x="3941844" y="3021907"/>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9" name="Rechteck 18">
            <a:extLst>
              <a:ext uri="{FF2B5EF4-FFF2-40B4-BE49-F238E27FC236}">
                <a16:creationId xmlns:a16="http://schemas.microsoft.com/office/drawing/2014/main" id="{1A6D0CD2-52AC-41A0-8867-480354EC0551}"/>
              </a:ext>
            </a:extLst>
          </p:cNvPr>
          <p:cNvSpPr/>
          <p:nvPr/>
        </p:nvSpPr>
        <p:spPr>
          <a:xfrm>
            <a:off x="3941844" y="361633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4" name="Rechteck 23">
            <a:extLst>
              <a:ext uri="{FF2B5EF4-FFF2-40B4-BE49-F238E27FC236}">
                <a16:creationId xmlns:a16="http://schemas.microsoft.com/office/drawing/2014/main" id="{C2E476F4-E344-4CC1-98DB-FF97731C7CBB}"/>
              </a:ext>
            </a:extLst>
          </p:cNvPr>
          <p:cNvSpPr/>
          <p:nvPr/>
        </p:nvSpPr>
        <p:spPr>
          <a:xfrm>
            <a:off x="6173973" y="1833053"/>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5" name="Rechteck 24">
            <a:extLst>
              <a:ext uri="{FF2B5EF4-FFF2-40B4-BE49-F238E27FC236}">
                <a16:creationId xmlns:a16="http://schemas.microsoft.com/office/drawing/2014/main" id="{6FB38FA6-05DD-4A03-A965-F3E02B157CB3}"/>
              </a:ext>
            </a:extLst>
          </p:cNvPr>
          <p:cNvSpPr/>
          <p:nvPr/>
        </p:nvSpPr>
        <p:spPr>
          <a:xfrm>
            <a:off x="6173973" y="2427480"/>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6" name="Rechteck 25">
            <a:extLst>
              <a:ext uri="{FF2B5EF4-FFF2-40B4-BE49-F238E27FC236}">
                <a16:creationId xmlns:a16="http://schemas.microsoft.com/office/drawing/2014/main" id="{C11FC724-6E6F-4EEA-A19A-3462D5336AC5}"/>
              </a:ext>
            </a:extLst>
          </p:cNvPr>
          <p:cNvSpPr/>
          <p:nvPr/>
        </p:nvSpPr>
        <p:spPr>
          <a:xfrm>
            <a:off x="6173973" y="3021907"/>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7" name="Rechteck 26">
            <a:extLst>
              <a:ext uri="{FF2B5EF4-FFF2-40B4-BE49-F238E27FC236}">
                <a16:creationId xmlns:a16="http://schemas.microsoft.com/office/drawing/2014/main" id="{DAE1ABE5-D719-42FC-9473-3F26FF00E1F5}"/>
              </a:ext>
            </a:extLst>
          </p:cNvPr>
          <p:cNvSpPr/>
          <p:nvPr/>
        </p:nvSpPr>
        <p:spPr>
          <a:xfrm>
            <a:off x="6173973" y="361633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8" name="Rechteck 27">
            <a:extLst>
              <a:ext uri="{FF2B5EF4-FFF2-40B4-BE49-F238E27FC236}">
                <a16:creationId xmlns:a16="http://schemas.microsoft.com/office/drawing/2014/main" id="{00F64147-F528-4C26-94C7-156770DC0821}"/>
              </a:ext>
            </a:extLst>
          </p:cNvPr>
          <p:cNvSpPr/>
          <p:nvPr/>
        </p:nvSpPr>
        <p:spPr>
          <a:xfrm>
            <a:off x="6173973" y="4210761"/>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9" name="Rechteck 28">
            <a:extLst>
              <a:ext uri="{FF2B5EF4-FFF2-40B4-BE49-F238E27FC236}">
                <a16:creationId xmlns:a16="http://schemas.microsoft.com/office/drawing/2014/main" id="{02064E5D-984E-4C5C-AF04-324B6FCB3A9B}"/>
              </a:ext>
            </a:extLst>
          </p:cNvPr>
          <p:cNvSpPr/>
          <p:nvPr/>
        </p:nvSpPr>
        <p:spPr>
          <a:xfrm>
            <a:off x="6173973" y="4805188"/>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30" name="Rechteck 29">
            <a:extLst>
              <a:ext uri="{FF2B5EF4-FFF2-40B4-BE49-F238E27FC236}">
                <a16:creationId xmlns:a16="http://schemas.microsoft.com/office/drawing/2014/main" id="{EA3E24F6-89D2-4BC1-8C6F-2DC256FACBE7}"/>
              </a:ext>
            </a:extLst>
          </p:cNvPr>
          <p:cNvSpPr/>
          <p:nvPr/>
        </p:nvSpPr>
        <p:spPr>
          <a:xfrm>
            <a:off x="6173973" y="5394366"/>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31" name="Rechteck 30">
            <a:extLst>
              <a:ext uri="{FF2B5EF4-FFF2-40B4-BE49-F238E27FC236}">
                <a16:creationId xmlns:a16="http://schemas.microsoft.com/office/drawing/2014/main" id="{26A91BD4-5FB1-4432-BA55-32EF4C69848D}"/>
              </a:ext>
            </a:extLst>
          </p:cNvPr>
          <p:cNvSpPr/>
          <p:nvPr/>
        </p:nvSpPr>
        <p:spPr>
          <a:xfrm>
            <a:off x="6173973" y="598354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5" name="Textfeld 4">
            <a:extLst>
              <a:ext uri="{FF2B5EF4-FFF2-40B4-BE49-F238E27FC236}">
                <a16:creationId xmlns:a16="http://schemas.microsoft.com/office/drawing/2014/main" id="{4A223C7C-E3C6-440C-A245-227BAB7A8F5B}"/>
              </a:ext>
            </a:extLst>
          </p:cNvPr>
          <p:cNvSpPr txBox="1"/>
          <p:nvPr/>
        </p:nvSpPr>
        <p:spPr>
          <a:xfrm>
            <a:off x="6173973" y="1495861"/>
            <a:ext cx="1335450" cy="307777"/>
          </a:xfrm>
          <a:prstGeom prst="rect">
            <a:avLst/>
          </a:prstGeom>
          <a:noFill/>
        </p:spPr>
        <p:txBody>
          <a:bodyPr wrap="square" rtlCol="0">
            <a:spAutoFit/>
          </a:bodyPr>
          <a:lstStyle/>
          <a:p>
            <a:pPr algn="ctr"/>
            <a:r>
              <a:rPr lang="de-DE" dirty="0"/>
              <a:t>3. Durchlauf</a:t>
            </a:r>
          </a:p>
        </p:txBody>
      </p:sp>
      <p:sp>
        <p:nvSpPr>
          <p:cNvPr id="33" name="Textfeld 32">
            <a:extLst>
              <a:ext uri="{FF2B5EF4-FFF2-40B4-BE49-F238E27FC236}">
                <a16:creationId xmlns:a16="http://schemas.microsoft.com/office/drawing/2014/main" id="{7389E9B5-51E2-42E6-A131-700B10D79569}"/>
              </a:ext>
            </a:extLst>
          </p:cNvPr>
          <p:cNvSpPr txBox="1"/>
          <p:nvPr/>
        </p:nvSpPr>
        <p:spPr>
          <a:xfrm>
            <a:off x="3941844" y="1523787"/>
            <a:ext cx="1335450" cy="307777"/>
          </a:xfrm>
          <a:prstGeom prst="rect">
            <a:avLst/>
          </a:prstGeom>
          <a:noFill/>
        </p:spPr>
        <p:txBody>
          <a:bodyPr wrap="square" rtlCol="0">
            <a:spAutoFit/>
          </a:bodyPr>
          <a:lstStyle/>
          <a:p>
            <a:pPr algn="ctr"/>
            <a:r>
              <a:rPr lang="de-DE" dirty="0"/>
              <a:t>2. Durchlauf</a:t>
            </a:r>
          </a:p>
        </p:txBody>
      </p:sp>
      <p:sp>
        <p:nvSpPr>
          <p:cNvPr id="34" name="Textfeld 33">
            <a:extLst>
              <a:ext uri="{FF2B5EF4-FFF2-40B4-BE49-F238E27FC236}">
                <a16:creationId xmlns:a16="http://schemas.microsoft.com/office/drawing/2014/main" id="{F5EB7A24-805A-4EE3-AB0F-98E3BEE9CE19}"/>
              </a:ext>
            </a:extLst>
          </p:cNvPr>
          <p:cNvSpPr txBox="1"/>
          <p:nvPr/>
        </p:nvSpPr>
        <p:spPr>
          <a:xfrm>
            <a:off x="1709715" y="1523787"/>
            <a:ext cx="1335450" cy="307777"/>
          </a:xfrm>
          <a:prstGeom prst="rect">
            <a:avLst/>
          </a:prstGeom>
          <a:noFill/>
        </p:spPr>
        <p:txBody>
          <a:bodyPr wrap="square" rtlCol="0">
            <a:spAutoFit/>
          </a:bodyPr>
          <a:lstStyle/>
          <a:p>
            <a:pPr algn="ctr"/>
            <a:r>
              <a:rPr lang="de-DE" dirty="0"/>
              <a:t>1. Durchlauf</a:t>
            </a:r>
          </a:p>
        </p:txBody>
      </p:sp>
    </p:spTree>
    <p:extLst>
      <p:ext uri="{BB962C8B-B14F-4D97-AF65-F5344CB8AC3E}">
        <p14:creationId xmlns:p14="http://schemas.microsoft.com/office/powerpoint/2010/main" val="125257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79387" y="179387"/>
            <a:ext cx="6840537" cy="8636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de-DE" sz="2000" b="1" i="0" u="none" strike="noStrike" cap="none" dirty="0">
                <a:solidFill>
                  <a:schemeClr val="lt1"/>
                </a:solidFill>
                <a:latin typeface="Arial"/>
                <a:ea typeface="Arial"/>
                <a:cs typeface="Arial"/>
                <a:sym typeface="Arial"/>
              </a:rPr>
              <a:t>Liegen Wechselkosten vor?</a:t>
            </a:r>
            <a:endParaRPr sz="2000" b="1" i="0" u="none" strike="noStrike" cap="none" dirty="0">
              <a:solidFill>
                <a:schemeClr val="lt1"/>
              </a:solidFill>
              <a:latin typeface="Arial"/>
              <a:ea typeface="Arial"/>
              <a:cs typeface="Arial"/>
              <a:sym typeface="Arial"/>
            </a:endParaRPr>
          </a:p>
        </p:txBody>
      </p:sp>
      <p:sp>
        <p:nvSpPr>
          <p:cNvPr id="16" name="Rechteck 15">
            <a:extLst>
              <a:ext uri="{FF2B5EF4-FFF2-40B4-BE49-F238E27FC236}">
                <a16:creationId xmlns:a16="http://schemas.microsoft.com/office/drawing/2014/main" id="{E37A580D-6BE2-4881-9B53-8C879557CB6C}"/>
              </a:ext>
            </a:extLst>
          </p:cNvPr>
          <p:cNvSpPr/>
          <p:nvPr/>
        </p:nvSpPr>
        <p:spPr>
          <a:xfrm>
            <a:off x="3941844" y="1833053"/>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17" name="Rechteck 16">
            <a:extLst>
              <a:ext uri="{FF2B5EF4-FFF2-40B4-BE49-F238E27FC236}">
                <a16:creationId xmlns:a16="http://schemas.microsoft.com/office/drawing/2014/main" id="{D0CBAC7F-ED13-40B2-9850-860DFE95ADFF}"/>
              </a:ext>
            </a:extLst>
          </p:cNvPr>
          <p:cNvSpPr/>
          <p:nvPr/>
        </p:nvSpPr>
        <p:spPr>
          <a:xfrm>
            <a:off x="3941844" y="2427480"/>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18" name="Rechteck 17">
            <a:extLst>
              <a:ext uri="{FF2B5EF4-FFF2-40B4-BE49-F238E27FC236}">
                <a16:creationId xmlns:a16="http://schemas.microsoft.com/office/drawing/2014/main" id="{FC3AB526-D32F-462E-8F37-99C2139E95CA}"/>
              </a:ext>
            </a:extLst>
          </p:cNvPr>
          <p:cNvSpPr/>
          <p:nvPr/>
        </p:nvSpPr>
        <p:spPr>
          <a:xfrm>
            <a:off x="3941844" y="3021907"/>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19" name="Rechteck 18">
            <a:extLst>
              <a:ext uri="{FF2B5EF4-FFF2-40B4-BE49-F238E27FC236}">
                <a16:creationId xmlns:a16="http://schemas.microsoft.com/office/drawing/2014/main" id="{1A6D0CD2-52AC-41A0-8867-480354EC0551}"/>
              </a:ext>
            </a:extLst>
          </p:cNvPr>
          <p:cNvSpPr/>
          <p:nvPr/>
        </p:nvSpPr>
        <p:spPr>
          <a:xfrm>
            <a:off x="3941844" y="3616334"/>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24" name="Rechteck 23">
            <a:extLst>
              <a:ext uri="{FF2B5EF4-FFF2-40B4-BE49-F238E27FC236}">
                <a16:creationId xmlns:a16="http://schemas.microsoft.com/office/drawing/2014/main" id="{C2E476F4-E344-4CC1-98DB-FF97731C7CBB}"/>
              </a:ext>
            </a:extLst>
          </p:cNvPr>
          <p:cNvSpPr/>
          <p:nvPr/>
        </p:nvSpPr>
        <p:spPr>
          <a:xfrm>
            <a:off x="6173973" y="1833053"/>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5" name="Rechteck 24">
            <a:extLst>
              <a:ext uri="{FF2B5EF4-FFF2-40B4-BE49-F238E27FC236}">
                <a16:creationId xmlns:a16="http://schemas.microsoft.com/office/drawing/2014/main" id="{6FB38FA6-05DD-4A03-A965-F3E02B157CB3}"/>
              </a:ext>
            </a:extLst>
          </p:cNvPr>
          <p:cNvSpPr/>
          <p:nvPr/>
        </p:nvSpPr>
        <p:spPr>
          <a:xfrm>
            <a:off x="6173973" y="2427480"/>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26" name="Rechteck 25">
            <a:extLst>
              <a:ext uri="{FF2B5EF4-FFF2-40B4-BE49-F238E27FC236}">
                <a16:creationId xmlns:a16="http://schemas.microsoft.com/office/drawing/2014/main" id="{C11FC724-6E6F-4EEA-A19A-3462D5336AC5}"/>
              </a:ext>
            </a:extLst>
          </p:cNvPr>
          <p:cNvSpPr/>
          <p:nvPr/>
        </p:nvSpPr>
        <p:spPr>
          <a:xfrm>
            <a:off x="6173973" y="3021907"/>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7" name="Rechteck 26">
            <a:extLst>
              <a:ext uri="{FF2B5EF4-FFF2-40B4-BE49-F238E27FC236}">
                <a16:creationId xmlns:a16="http://schemas.microsoft.com/office/drawing/2014/main" id="{DAE1ABE5-D719-42FC-9473-3F26FF00E1F5}"/>
              </a:ext>
            </a:extLst>
          </p:cNvPr>
          <p:cNvSpPr/>
          <p:nvPr/>
        </p:nvSpPr>
        <p:spPr>
          <a:xfrm>
            <a:off x="6173973" y="3616334"/>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28" name="Rechteck 27">
            <a:extLst>
              <a:ext uri="{FF2B5EF4-FFF2-40B4-BE49-F238E27FC236}">
                <a16:creationId xmlns:a16="http://schemas.microsoft.com/office/drawing/2014/main" id="{00F64147-F528-4C26-94C7-156770DC0821}"/>
              </a:ext>
            </a:extLst>
          </p:cNvPr>
          <p:cNvSpPr/>
          <p:nvPr/>
        </p:nvSpPr>
        <p:spPr>
          <a:xfrm>
            <a:off x="6173973" y="4210761"/>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9" name="Rechteck 28">
            <a:extLst>
              <a:ext uri="{FF2B5EF4-FFF2-40B4-BE49-F238E27FC236}">
                <a16:creationId xmlns:a16="http://schemas.microsoft.com/office/drawing/2014/main" id="{02064E5D-984E-4C5C-AF04-324B6FCB3A9B}"/>
              </a:ext>
            </a:extLst>
          </p:cNvPr>
          <p:cNvSpPr/>
          <p:nvPr/>
        </p:nvSpPr>
        <p:spPr>
          <a:xfrm>
            <a:off x="6173973" y="4805188"/>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30" name="Rechteck 29">
            <a:extLst>
              <a:ext uri="{FF2B5EF4-FFF2-40B4-BE49-F238E27FC236}">
                <a16:creationId xmlns:a16="http://schemas.microsoft.com/office/drawing/2014/main" id="{EA3E24F6-89D2-4BC1-8C6F-2DC256FACBE7}"/>
              </a:ext>
            </a:extLst>
          </p:cNvPr>
          <p:cNvSpPr/>
          <p:nvPr/>
        </p:nvSpPr>
        <p:spPr>
          <a:xfrm>
            <a:off x="6173973" y="5394366"/>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31" name="Rechteck 30">
            <a:extLst>
              <a:ext uri="{FF2B5EF4-FFF2-40B4-BE49-F238E27FC236}">
                <a16:creationId xmlns:a16="http://schemas.microsoft.com/office/drawing/2014/main" id="{26A91BD4-5FB1-4432-BA55-32EF4C69848D}"/>
              </a:ext>
            </a:extLst>
          </p:cNvPr>
          <p:cNvSpPr/>
          <p:nvPr/>
        </p:nvSpPr>
        <p:spPr>
          <a:xfrm>
            <a:off x="6173973" y="5983544"/>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5" name="Textfeld 4">
            <a:extLst>
              <a:ext uri="{FF2B5EF4-FFF2-40B4-BE49-F238E27FC236}">
                <a16:creationId xmlns:a16="http://schemas.microsoft.com/office/drawing/2014/main" id="{4A223C7C-E3C6-440C-A245-227BAB7A8F5B}"/>
              </a:ext>
            </a:extLst>
          </p:cNvPr>
          <p:cNvSpPr txBox="1"/>
          <p:nvPr/>
        </p:nvSpPr>
        <p:spPr>
          <a:xfrm>
            <a:off x="6173973" y="1495861"/>
            <a:ext cx="1335450" cy="307777"/>
          </a:xfrm>
          <a:prstGeom prst="rect">
            <a:avLst/>
          </a:prstGeom>
          <a:noFill/>
        </p:spPr>
        <p:txBody>
          <a:bodyPr wrap="square" rtlCol="0">
            <a:spAutoFit/>
          </a:bodyPr>
          <a:lstStyle/>
          <a:p>
            <a:pPr algn="ctr"/>
            <a:r>
              <a:rPr lang="de-DE" dirty="0">
                <a:solidFill>
                  <a:schemeClr val="tx1">
                    <a:lumMod val="50000"/>
                    <a:lumOff val="50000"/>
                  </a:schemeClr>
                </a:solidFill>
              </a:rPr>
              <a:t>3. Durchlauf</a:t>
            </a:r>
          </a:p>
        </p:txBody>
      </p:sp>
      <p:sp>
        <p:nvSpPr>
          <p:cNvPr id="33" name="Textfeld 32">
            <a:extLst>
              <a:ext uri="{FF2B5EF4-FFF2-40B4-BE49-F238E27FC236}">
                <a16:creationId xmlns:a16="http://schemas.microsoft.com/office/drawing/2014/main" id="{7389E9B5-51E2-42E6-A131-700B10D79569}"/>
              </a:ext>
            </a:extLst>
          </p:cNvPr>
          <p:cNvSpPr txBox="1"/>
          <p:nvPr/>
        </p:nvSpPr>
        <p:spPr>
          <a:xfrm>
            <a:off x="3941844" y="1523787"/>
            <a:ext cx="1335450" cy="307777"/>
          </a:xfrm>
          <a:prstGeom prst="rect">
            <a:avLst/>
          </a:prstGeom>
          <a:noFill/>
        </p:spPr>
        <p:txBody>
          <a:bodyPr wrap="square" rtlCol="0">
            <a:spAutoFit/>
          </a:bodyPr>
          <a:lstStyle/>
          <a:p>
            <a:pPr algn="ctr"/>
            <a:r>
              <a:rPr lang="de-DE" dirty="0">
                <a:solidFill>
                  <a:schemeClr val="tx1">
                    <a:lumMod val="50000"/>
                    <a:lumOff val="50000"/>
                  </a:schemeClr>
                </a:solidFill>
              </a:rPr>
              <a:t>2. Durchlauf</a:t>
            </a:r>
          </a:p>
        </p:txBody>
      </p:sp>
      <p:sp>
        <p:nvSpPr>
          <p:cNvPr id="34" name="Textfeld 33">
            <a:extLst>
              <a:ext uri="{FF2B5EF4-FFF2-40B4-BE49-F238E27FC236}">
                <a16:creationId xmlns:a16="http://schemas.microsoft.com/office/drawing/2014/main" id="{F5EB7A24-805A-4EE3-AB0F-98E3BEE9CE19}"/>
              </a:ext>
            </a:extLst>
          </p:cNvPr>
          <p:cNvSpPr txBox="1"/>
          <p:nvPr/>
        </p:nvSpPr>
        <p:spPr>
          <a:xfrm>
            <a:off x="1709715" y="1523787"/>
            <a:ext cx="1335450" cy="307777"/>
          </a:xfrm>
          <a:prstGeom prst="rect">
            <a:avLst/>
          </a:prstGeom>
          <a:noFill/>
        </p:spPr>
        <p:txBody>
          <a:bodyPr wrap="square" rtlCol="0">
            <a:spAutoFit/>
          </a:bodyPr>
          <a:lstStyle/>
          <a:p>
            <a:pPr algn="ctr"/>
            <a:r>
              <a:rPr lang="de-DE" dirty="0">
                <a:solidFill>
                  <a:schemeClr val="tx1">
                    <a:lumMod val="50000"/>
                    <a:lumOff val="50000"/>
                  </a:schemeClr>
                </a:solidFill>
              </a:rPr>
              <a:t>1. Durchlauf</a:t>
            </a:r>
          </a:p>
        </p:txBody>
      </p:sp>
      <p:sp>
        <p:nvSpPr>
          <p:cNvPr id="4" name="Rechteck 3">
            <a:extLst>
              <a:ext uri="{FF2B5EF4-FFF2-40B4-BE49-F238E27FC236}">
                <a16:creationId xmlns:a16="http://schemas.microsoft.com/office/drawing/2014/main" id="{C224016E-8466-48DA-91C2-11B92F439307}"/>
              </a:ext>
            </a:extLst>
          </p:cNvPr>
          <p:cNvSpPr/>
          <p:nvPr/>
        </p:nvSpPr>
        <p:spPr>
          <a:xfrm>
            <a:off x="1709715" y="1833053"/>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9" name="Rechteck 8">
            <a:extLst>
              <a:ext uri="{FF2B5EF4-FFF2-40B4-BE49-F238E27FC236}">
                <a16:creationId xmlns:a16="http://schemas.microsoft.com/office/drawing/2014/main" id="{B57FDE97-CFBD-4835-A967-07221B88228D}"/>
              </a:ext>
            </a:extLst>
          </p:cNvPr>
          <p:cNvSpPr/>
          <p:nvPr/>
        </p:nvSpPr>
        <p:spPr>
          <a:xfrm>
            <a:off x="1709715" y="2427480"/>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0" name="Rechteck 9">
            <a:extLst>
              <a:ext uri="{FF2B5EF4-FFF2-40B4-BE49-F238E27FC236}">
                <a16:creationId xmlns:a16="http://schemas.microsoft.com/office/drawing/2014/main" id="{52FD092A-91FD-4B94-9F8F-32A70CD5B211}"/>
              </a:ext>
            </a:extLst>
          </p:cNvPr>
          <p:cNvSpPr/>
          <p:nvPr/>
        </p:nvSpPr>
        <p:spPr>
          <a:xfrm>
            <a:off x="1709715" y="3021907"/>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1" name="Rechteck 10">
            <a:extLst>
              <a:ext uri="{FF2B5EF4-FFF2-40B4-BE49-F238E27FC236}">
                <a16:creationId xmlns:a16="http://schemas.microsoft.com/office/drawing/2014/main" id="{5D202B80-A4FD-4726-98AF-C8658DDFD1DE}"/>
              </a:ext>
            </a:extLst>
          </p:cNvPr>
          <p:cNvSpPr/>
          <p:nvPr/>
        </p:nvSpPr>
        <p:spPr>
          <a:xfrm>
            <a:off x="1709715" y="3616334"/>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6" name="Rechteck 5">
            <a:extLst>
              <a:ext uri="{FF2B5EF4-FFF2-40B4-BE49-F238E27FC236}">
                <a16:creationId xmlns:a16="http://schemas.microsoft.com/office/drawing/2014/main" id="{2A1B9390-FF52-470A-99EC-DA468A1F3E07}"/>
              </a:ext>
            </a:extLst>
          </p:cNvPr>
          <p:cNvSpPr/>
          <p:nvPr/>
        </p:nvSpPr>
        <p:spPr>
          <a:xfrm>
            <a:off x="3045164" y="2203066"/>
            <a:ext cx="1258895" cy="1794776"/>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tx1"/>
                </a:solidFill>
              </a:rPr>
              <a:t>Mittelwert der Selektiven Aufmerksamkeit</a:t>
            </a:r>
          </a:p>
        </p:txBody>
      </p:sp>
      <p:sp>
        <p:nvSpPr>
          <p:cNvPr id="32" name="Rechteck 31">
            <a:extLst>
              <a:ext uri="{FF2B5EF4-FFF2-40B4-BE49-F238E27FC236}">
                <a16:creationId xmlns:a16="http://schemas.microsoft.com/office/drawing/2014/main" id="{7E50FC54-D3DF-4E0E-A1CE-E27073F16BC2}"/>
              </a:ext>
            </a:extLst>
          </p:cNvPr>
          <p:cNvSpPr/>
          <p:nvPr/>
        </p:nvSpPr>
        <p:spPr>
          <a:xfrm>
            <a:off x="4915078" y="2203066"/>
            <a:ext cx="1258895" cy="1794776"/>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tx1"/>
                </a:solidFill>
              </a:rPr>
              <a:t>Mittelwert der Selektiven Aufmerksamkeit</a:t>
            </a:r>
          </a:p>
        </p:txBody>
      </p:sp>
      <p:cxnSp>
        <p:nvCxnSpPr>
          <p:cNvPr id="3" name="Gerade Verbindung mit Pfeil 2">
            <a:extLst>
              <a:ext uri="{FF2B5EF4-FFF2-40B4-BE49-F238E27FC236}">
                <a16:creationId xmlns:a16="http://schemas.microsoft.com/office/drawing/2014/main" id="{C35CDCFA-6E3F-44F2-B079-2BD610C72FAE}"/>
              </a:ext>
            </a:extLst>
          </p:cNvPr>
          <p:cNvCxnSpPr/>
          <p:nvPr/>
        </p:nvCxnSpPr>
        <p:spPr>
          <a:xfrm>
            <a:off x="4435195" y="3087963"/>
            <a:ext cx="348748"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 name="Textfeld 1">
            <a:extLst>
              <a:ext uri="{FF2B5EF4-FFF2-40B4-BE49-F238E27FC236}">
                <a16:creationId xmlns:a16="http://schemas.microsoft.com/office/drawing/2014/main" id="{0E7B9716-6A1C-4885-9CD4-76A8F9689365}"/>
              </a:ext>
            </a:extLst>
          </p:cNvPr>
          <p:cNvSpPr txBox="1"/>
          <p:nvPr/>
        </p:nvSpPr>
        <p:spPr>
          <a:xfrm>
            <a:off x="2718538" y="4786075"/>
            <a:ext cx="3834704" cy="369332"/>
          </a:xfrm>
          <a:prstGeom prst="rect">
            <a:avLst/>
          </a:prstGeom>
          <a:noFill/>
        </p:spPr>
        <p:txBody>
          <a:bodyPr wrap="none" rtlCol="0">
            <a:spAutoFit/>
          </a:bodyPr>
          <a:lstStyle/>
          <a:p>
            <a:r>
              <a:rPr lang="de-DE" sz="1800" dirty="0">
                <a:sym typeface="Wingdings" panose="05000000000000000000" pitchFamily="2" charset="2"/>
              </a:rPr>
              <a:t> </a:t>
            </a:r>
            <a:r>
              <a:rPr lang="de-DE" sz="1800" dirty="0"/>
              <a:t>t-Test für abhängige Stichproben</a:t>
            </a:r>
          </a:p>
        </p:txBody>
      </p:sp>
    </p:spTree>
    <p:extLst>
      <p:ext uri="{BB962C8B-B14F-4D97-AF65-F5344CB8AC3E}">
        <p14:creationId xmlns:p14="http://schemas.microsoft.com/office/powerpoint/2010/main" val="182030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4.16667E-6 -4.81481E-6 L 0.07291 -4.81481E-6 C 0.10573 -4.81481E-6 0.146 0.01389 0.146 0.0257 L 0.146 0.05163 " pathEditMode="relative" rAng="0" ptsTypes="AAAA">
                                      <p:cBhvr>
                                        <p:cTn id="6" dur="2000" fill="hold"/>
                                        <p:tgtEl>
                                          <p:spTgt spid="4"/>
                                        </p:tgtEl>
                                        <p:attrNameLst>
                                          <p:attrName>ppt_x</p:attrName>
                                          <p:attrName>ppt_y</p:attrName>
                                        </p:attrNameLst>
                                      </p:cBhvr>
                                      <p:rCtr x="7292" y="2569"/>
                                    </p:animMotion>
                                  </p:childTnLst>
                                </p:cTn>
                              </p:par>
                              <p:par>
                                <p:cTn id="7" presetID="50" presetClass="path" presetSubtype="0" accel="50000" decel="50000" fill="hold" grpId="0" nodeType="withEffect">
                                  <p:stCondLst>
                                    <p:cond delay="0"/>
                                  </p:stCondLst>
                                  <p:childTnLst>
                                    <p:animMotion origin="layout" path="M 4.16667E-6 1.11111E-6 L 0.07274 1.11111E-6 C 0.10555 1.11111E-6 0.146 0.00926 0.146 0.01713 L 0.146 0.03518 " pathEditMode="relative" rAng="0" ptsTypes="AAAA">
                                      <p:cBhvr>
                                        <p:cTn id="8" dur="2000" fill="hold"/>
                                        <p:tgtEl>
                                          <p:spTgt spid="9"/>
                                        </p:tgtEl>
                                        <p:attrNameLst>
                                          <p:attrName>ppt_x</p:attrName>
                                          <p:attrName>ppt_y</p:attrName>
                                        </p:attrNameLst>
                                      </p:cBhvr>
                                      <p:rCtr x="7292" y="1759"/>
                                    </p:animMotion>
                                  </p:childTnLst>
                                </p:cTn>
                              </p:par>
                              <p:par>
                                <p:cTn id="9" presetID="50" presetClass="path" presetSubtype="0" accel="50000" decel="50000" fill="hold" grpId="0" nodeType="withEffect">
                                  <p:stCondLst>
                                    <p:cond delay="0"/>
                                  </p:stCondLst>
                                  <p:childTnLst>
                                    <p:animMotion origin="layout" path="M 4.16667E-6 -4.44444E-6 L 0.07291 -4.44444E-6 C 0.10573 -4.44444E-6 0.146 0.0044 0.146 0.00857 L 0.146 0.01667 " pathEditMode="relative" rAng="0" ptsTypes="AAAA">
                                      <p:cBhvr>
                                        <p:cTn id="10" dur="2000" fill="hold"/>
                                        <p:tgtEl>
                                          <p:spTgt spid="10"/>
                                        </p:tgtEl>
                                        <p:attrNameLst>
                                          <p:attrName>ppt_x</p:attrName>
                                          <p:attrName>ppt_y</p:attrName>
                                        </p:attrNameLst>
                                      </p:cBhvr>
                                      <p:rCtr x="7292" y="833"/>
                                    </p:animMotion>
                                  </p:childTnLst>
                                </p:cTn>
                              </p:par>
                              <p:par>
                                <p:cTn id="11" presetID="50" presetClass="path" presetSubtype="0" accel="50000" decel="50000" fill="hold" grpId="0" nodeType="withEffect">
                                  <p:stCondLst>
                                    <p:cond delay="0"/>
                                  </p:stCondLst>
                                  <p:childTnLst>
                                    <p:animMotion origin="layout" path="M 4.16667E-6 1.48148E-6 L 0.07291 1.48148E-6 C 0.10573 1.48148E-6 0.146 -0.00208 0.146 -0.00347 L 0.146 -0.00671 " pathEditMode="relative" rAng="0" ptsTypes="AAAA">
                                      <p:cBhvr>
                                        <p:cTn id="12" dur="2000" fill="hold"/>
                                        <p:tgtEl>
                                          <p:spTgt spid="11"/>
                                        </p:tgtEl>
                                        <p:attrNameLst>
                                          <p:attrName>ppt_x</p:attrName>
                                          <p:attrName>ppt_y</p:attrName>
                                        </p:attrNameLst>
                                      </p:cBhvr>
                                      <p:rCtr x="7292" y="-347"/>
                                    </p:animMotion>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0" presetClass="path" presetSubtype="0" accel="50000" decel="50000" fill="hold" grpId="0" nodeType="clickEffect">
                                  <p:stCondLst>
                                    <p:cond delay="0"/>
                                  </p:stCondLst>
                                  <p:childTnLst>
                                    <p:animMotion origin="layout" path="M -2.77778E-7 -4.81481E-6 L -0.07309 -4.81481E-6 C -0.1059 -4.81481E-6 -0.14601 0.01366 -0.14601 0.02408 L -0.14601 0.05093 " pathEditMode="relative" rAng="0" ptsTypes="AAAA">
                                      <p:cBhvr>
                                        <p:cTn id="20" dur="2000" fill="hold"/>
                                        <p:tgtEl>
                                          <p:spTgt spid="24"/>
                                        </p:tgtEl>
                                        <p:attrNameLst>
                                          <p:attrName>ppt_x</p:attrName>
                                          <p:attrName>ppt_y</p:attrName>
                                        </p:attrNameLst>
                                      </p:cBhvr>
                                      <p:rCtr x="-7309" y="2546"/>
                                    </p:animMotion>
                                  </p:childTnLst>
                                </p:cTn>
                              </p:par>
                              <p:par>
                                <p:cTn id="21" presetID="50" presetClass="path" presetSubtype="0" accel="50000" decel="50000" fill="hold" grpId="0" nodeType="withEffect">
                                  <p:stCondLst>
                                    <p:cond delay="0"/>
                                  </p:stCondLst>
                                  <p:childTnLst>
                                    <p:animMotion origin="layout" path="M 0.00017 -4.44444E-6 L -0.07292 -4.44444E-6 C -0.10573 -4.44444E-6 -0.14583 -0.01435 -0.14583 -0.025 L -0.14583 -0.05162 " pathEditMode="relative" rAng="0" ptsTypes="AAAA">
                                      <p:cBhvr>
                                        <p:cTn id="22" dur="2000" fill="hold"/>
                                        <p:tgtEl>
                                          <p:spTgt spid="26"/>
                                        </p:tgtEl>
                                        <p:attrNameLst>
                                          <p:attrName>ppt_x</p:attrName>
                                          <p:attrName>ppt_y</p:attrName>
                                        </p:attrNameLst>
                                      </p:cBhvr>
                                      <p:rCtr x="-7309" y="-2593"/>
                                    </p:animMotion>
                                  </p:childTnLst>
                                </p:cTn>
                              </p:par>
                              <p:par>
                                <p:cTn id="23" presetID="50" presetClass="path" presetSubtype="0" accel="50000" decel="50000" fill="hold" grpId="0" nodeType="withEffect">
                                  <p:stCondLst>
                                    <p:cond delay="0"/>
                                  </p:stCondLst>
                                  <p:childTnLst>
                                    <p:animMotion origin="layout" path="M -2.77778E-7 2.22222E-6 L -0.07309 2.22222E-6 C -0.1059 2.22222E-6 -0.14601 -0.07338 -0.14601 -0.12824 L -0.14601 -0.26482 " pathEditMode="relative" rAng="0" ptsTypes="AAAA">
                                      <p:cBhvr>
                                        <p:cTn id="24" dur="2000" fill="hold"/>
                                        <p:tgtEl>
                                          <p:spTgt spid="30"/>
                                        </p:tgtEl>
                                        <p:attrNameLst>
                                          <p:attrName>ppt_x</p:attrName>
                                          <p:attrName>ppt_y</p:attrName>
                                        </p:attrNameLst>
                                      </p:cBhvr>
                                      <p:rCtr x="-7309" y="-13241"/>
                                    </p:animMotion>
                                  </p:childTnLst>
                                </p:cTn>
                              </p:par>
                              <p:par>
                                <p:cTn id="25" presetID="50" presetClass="path" presetSubtype="0" accel="50000" decel="50000" fill="hold" grpId="0" nodeType="withEffect">
                                  <p:stCondLst>
                                    <p:cond delay="0"/>
                                  </p:stCondLst>
                                  <p:childTnLst>
                                    <p:animMotion origin="layout" path="M 0.00017 -0.02291 L -0.07292 -0.02291 C -0.10573 -0.02291 -0.14583 -0.06111 -0.14583 -0.08981 L -0.14583 -0.16111 " pathEditMode="relative" rAng="0" ptsTypes="AAAA">
                                      <p:cBhvr>
                                        <p:cTn id="26" dur="2000" fill="hold"/>
                                        <p:tgtEl>
                                          <p:spTgt spid="28"/>
                                        </p:tgtEl>
                                        <p:attrNameLst>
                                          <p:attrName>ppt_x</p:attrName>
                                          <p:attrName>ppt_y</p:attrName>
                                        </p:attrNameLst>
                                      </p:cBhvr>
                                      <p:rCtr x="-7309" y="-6921"/>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par>
                          <p:cTn id="31" fill="hold">
                            <p:stCondLst>
                              <p:cond delay="2500"/>
                            </p:stCondLst>
                            <p:childTnLst>
                              <p:par>
                                <p:cTn id="32" presetID="10" presetClass="exit" presetSubtype="0" fill="hold" grpId="0" nodeType="afterEffect">
                                  <p:stCondLst>
                                    <p:cond delay="0"/>
                                  </p:stCondLst>
                                  <p:childTnLst>
                                    <p:animEffect transition="out" filter="fade">
                                      <p:cBhvr>
                                        <p:cTn id="33" dur="500"/>
                                        <p:tgtEl>
                                          <p:spTgt spid="33"/>
                                        </p:tgtEl>
                                      </p:cBhvr>
                                    </p:animEffect>
                                    <p:set>
                                      <p:cBhvr>
                                        <p:cTn id="34" dur="1" fill="hold">
                                          <p:stCondLst>
                                            <p:cond delay="499"/>
                                          </p:stCondLst>
                                        </p:cTn>
                                        <p:tgtEl>
                                          <p:spTgt spid="33"/>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34"/>
                                        </p:tgtEl>
                                      </p:cBhvr>
                                    </p:animEffect>
                                    <p:set>
                                      <p:cBhvr>
                                        <p:cTn id="37" dur="1" fill="hold">
                                          <p:stCondLst>
                                            <p:cond delay="499"/>
                                          </p:stCondLst>
                                        </p:cTn>
                                        <p:tgtEl>
                                          <p:spTgt spid="34"/>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6"/>
                                        </p:tgtEl>
                                      </p:cBhvr>
                                    </p:animEffect>
                                    <p:set>
                                      <p:cBhvr>
                                        <p:cTn id="40" dur="1" fill="hold">
                                          <p:stCondLst>
                                            <p:cond delay="499"/>
                                          </p:stCondLst>
                                        </p:cTn>
                                        <p:tgtEl>
                                          <p:spTgt spid="1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7"/>
                                        </p:tgtEl>
                                      </p:cBhvr>
                                    </p:animEffect>
                                    <p:set>
                                      <p:cBhvr>
                                        <p:cTn id="43" dur="1" fill="hold">
                                          <p:stCondLst>
                                            <p:cond delay="499"/>
                                          </p:stCondLst>
                                        </p:cTn>
                                        <p:tgtEl>
                                          <p:spTgt spid="1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18"/>
                                        </p:tgtEl>
                                      </p:cBhvr>
                                    </p:animEffect>
                                    <p:set>
                                      <p:cBhvr>
                                        <p:cTn id="46" dur="1" fill="hold">
                                          <p:stCondLst>
                                            <p:cond delay="499"/>
                                          </p:stCondLst>
                                        </p:cTn>
                                        <p:tgtEl>
                                          <p:spTgt spid="1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25"/>
                                        </p:tgtEl>
                                      </p:cBhvr>
                                    </p:animEffect>
                                    <p:set>
                                      <p:cBhvr>
                                        <p:cTn id="52" dur="1" fill="hold">
                                          <p:stCondLst>
                                            <p:cond delay="499"/>
                                          </p:stCondLst>
                                        </p:cTn>
                                        <p:tgtEl>
                                          <p:spTgt spid="25"/>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5"/>
                                        </p:tgtEl>
                                      </p:cBhvr>
                                    </p:animEffect>
                                    <p:set>
                                      <p:cBhvr>
                                        <p:cTn id="55" dur="1" fill="hold">
                                          <p:stCondLst>
                                            <p:cond delay="499"/>
                                          </p:stCondLst>
                                        </p:cTn>
                                        <p:tgtEl>
                                          <p:spTgt spid="5"/>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27"/>
                                        </p:tgtEl>
                                      </p:cBhvr>
                                    </p:animEffect>
                                    <p:set>
                                      <p:cBhvr>
                                        <p:cTn id="58" dur="1" fill="hold">
                                          <p:stCondLst>
                                            <p:cond delay="499"/>
                                          </p:stCondLst>
                                        </p:cTn>
                                        <p:tgtEl>
                                          <p:spTgt spid="27"/>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29"/>
                                        </p:tgtEl>
                                      </p:cBhvr>
                                    </p:animEffect>
                                    <p:set>
                                      <p:cBhvr>
                                        <p:cTn id="61" dur="1" fill="hold">
                                          <p:stCondLst>
                                            <p:cond delay="499"/>
                                          </p:stCondLst>
                                        </p:cTn>
                                        <p:tgtEl>
                                          <p:spTgt spid="29"/>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31"/>
                                        </p:tgtEl>
                                      </p:cBhvr>
                                    </p:animEffect>
                                    <p:set>
                                      <p:cBhvr>
                                        <p:cTn id="64" dur="1" fill="hold">
                                          <p:stCondLst>
                                            <p:cond delay="499"/>
                                          </p:stCondLst>
                                        </p:cTn>
                                        <p:tgtEl>
                                          <p:spTgt spid="31"/>
                                        </p:tgtEl>
                                        <p:attrNameLst>
                                          <p:attrName>style.visibility</p:attrName>
                                        </p:attrNameLst>
                                      </p:cBhvr>
                                      <p:to>
                                        <p:strVal val="hidden"/>
                                      </p:to>
                                    </p:set>
                                  </p:childTnLst>
                                </p:cTn>
                              </p:par>
                            </p:childTnLst>
                          </p:cTn>
                        </p:par>
                        <p:par>
                          <p:cTn id="65" fill="hold">
                            <p:stCondLst>
                              <p:cond delay="3000"/>
                            </p:stCondLst>
                            <p:childTnLst>
                              <p:par>
                                <p:cTn id="66" presetID="10" presetClass="entr" presetSubtype="0" fill="hold" nodeType="after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4" grpId="0" animBg="1"/>
      <p:bldP spid="25" grpId="0" animBg="1"/>
      <p:bldP spid="26" grpId="0" animBg="1"/>
      <p:bldP spid="27" grpId="0" animBg="1"/>
      <p:bldP spid="28" grpId="0" animBg="1"/>
      <p:bldP spid="29" grpId="0" animBg="1"/>
      <p:bldP spid="30" grpId="0" animBg="1"/>
      <p:bldP spid="31" grpId="0" animBg="1"/>
      <p:bldP spid="5" grpId="0"/>
      <p:bldP spid="33" grpId="0"/>
      <p:bldP spid="34" grpId="0"/>
      <p:bldP spid="4" grpId="0" animBg="1"/>
      <p:bldP spid="9" grpId="0" animBg="1"/>
      <p:bldP spid="10" grpId="0" animBg="1"/>
      <p:bldP spid="11" grpId="0" animBg="1"/>
      <p:bldP spid="6" grpId="0" animBg="1"/>
      <p:bldP spid="32" grpId="0" animBg="1"/>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79387" y="179387"/>
            <a:ext cx="6840537" cy="8636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de-DE" sz="2000" b="1" i="0" u="none" strike="noStrike" cap="none" dirty="0">
                <a:solidFill>
                  <a:schemeClr val="lt1"/>
                </a:solidFill>
                <a:latin typeface="Arial"/>
                <a:ea typeface="Arial"/>
                <a:cs typeface="Arial"/>
                <a:sym typeface="Arial"/>
              </a:rPr>
              <a:t>Gibt es einen Einfluss innerhalb der Durchläufe?</a:t>
            </a:r>
            <a:endParaRPr sz="2000" b="1" i="0" u="none" strike="noStrike" cap="none" dirty="0">
              <a:solidFill>
                <a:schemeClr val="lt1"/>
              </a:solidFill>
              <a:latin typeface="Arial"/>
              <a:ea typeface="Arial"/>
              <a:cs typeface="Arial"/>
              <a:sym typeface="Arial"/>
            </a:endParaRPr>
          </a:p>
        </p:txBody>
      </p:sp>
      <p:sp>
        <p:nvSpPr>
          <p:cNvPr id="4" name="Rechteck 3">
            <a:extLst>
              <a:ext uri="{FF2B5EF4-FFF2-40B4-BE49-F238E27FC236}">
                <a16:creationId xmlns:a16="http://schemas.microsoft.com/office/drawing/2014/main" id="{C224016E-8466-48DA-91C2-11B92F439307}"/>
              </a:ext>
            </a:extLst>
          </p:cNvPr>
          <p:cNvSpPr/>
          <p:nvPr/>
        </p:nvSpPr>
        <p:spPr>
          <a:xfrm>
            <a:off x="1709715" y="1833053"/>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9" name="Rechteck 8">
            <a:extLst>
              <a:ext uri="{FF2B5EF4-FFF2-40B4-BE49-F238E27FC236}">
                <a16:creationId xmlns:a16="http://schemas.microsoft.com/office/drawing/2014/main" id="{B57FDE97-CFBD-4835-A967-07221B88228D}"/>
              </a:ext>
            </a:extLst>
          </p:cNvPr>
          <p:cNvSpPr/>
          <p:nvPr/>
        </p:nvSpPr>
        <p:spPr>
          <a:xfrm>
            <a:off x="1709715" y="2427480"/>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0" name="Rechteck 9">
            <a:extLst>
              <a:ext uri="{FF2B5EF4-FFF2-40B4-BE49-F238E27FC236}">
                <a16:creationId xmlns:a16="http://schemas.microsoft.com/office/drawing/2014/main" id="{52FD092A-91FD-4B94-9F8F-32A70CD5B211}"/>
              </a:ext>
            </a:extLst>
          </p:cNvPr>
          <p:cNvSpPr/>
          <p:nvPr/>
        </p:nvSpPr>
        <p:spPr>
          <a:xfrm>
            <a:off x="1709715" y="3021907"/>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1" name="Rechteck 10">
            <a:extLst>
              <a:ext uri="{FF2B5EF4-FFF2-40B4-BE49-F238E27FC236}">
                <a16:creationId xmlns:a16="http://schemas.microsoft.com/office/drawing/2014/main" id="{5D202B80-A4FD-4726-98AF-C8658DDFD1DE}"/>
              </a:ext>
            </a:extLst>
          </p:cNvPr>
          <p:cNvSpPr/>
          <p:nvPr/>
        </p:nvSpPr>
        <p:spPr>
          <a:xfrm>
            <a:off x="1709715" y="3616334"/>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6" name="Rechteck 15">
            <a:extLst>
              <a:ext uri="{FF2B5EF4-FFF2-40B4-BE49-F238E27FC236}">
                <a16:creationId xmlns:a16="http://schemas.microsoft.com/office/drawing/2014/main" id="{E37A580D-6BE2-4881-9B53-8C879557CB6C}"/>
              </a:ext>
            </a:extLst>
          </p:cNvPr>
          <p:cNvSpPr/>
          <p:nvPr/>
        </p:nvSpPr>
        <p:spPr>
          <a:xfrm>
            <a:off x="3941844" y="1833053"/>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7" name="Rechteck 16">
            <a:extLst>
              <a:ext uri="{FF2B5EF4-FFF2-40B4-BE49-F238E27FC236}">
                <a16:creationId xmlns:a16="http://schemas.microsoft.com/office/drawing/2014/main" id="{D0CBAC7F-ED13-40B2-9850-860DFE95ADFF}"/>
              </a:ext>
            </a:extLst>
          </p:cNvPr>
          <p:cNvSpPr/>
          <p:nvPr/>
        </p:nvSpPr>
        <p:spPr>
          <a:xfrm>
            <a:off x="3941844" y="2427480"/>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8" name="Rechteck 17">
            <a:extLst>
              <a:ext uri="{FF2B5EF4-FFF2-40B4-BE49-F238E27FC236}">
                <a16:creationId xmlns:a16="http://schemas.microsoft.com/office/drawing/2014/main" id="{FC3AB526-D32F-462E-8F37-99C2139E95CA}"/>
              </a:ext>
            </a:extLst>
          </p:cNvPr>
          <p:cNvSpPr/>
          <p:nvPr/>
        </p:nvSpPr>
        <p:spPr>
          <a:xfrm>
            <a:off x="3941844" y="3021907"/>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9" name="Rechteck 18">
            <a:extLst>
              <a:ext uri="{FF2B5EF4-FFF2-40B4-BE49-F238E27FC236}">
                <a16:creationId xmlns:a16="http://schemas.microsoft.com/office/drawing/2014/main" id="{1A6D0CD2-52AC-41A0-8867-480354EC0551}"/>
              </a:ext>
            </a:extLst>
          </p:cNvPr>
          <p:cNvSpPr/>
          <p:nvPr/>
        </p:nvSpPr>
        <p:spPr>
          <a:xfrm>
            <a:off x="3941844" y="361633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4" name="Rechteck 23">
            <a:extLst>
              <a:ext uri="{FF2B5EF4-FFF2-40B4-BE49-F238E27FC236}">
                <a16:creationId xmlns:a16="http://schemas.microsoft.com/office/drawing/2014/main" id="{C2E476F4-E344-4CC1-98DB-FF97731C7CBB}"/>
              </a:ext>
            </a:extLst>
          </p:cNvPr>
          <p:cNvSpPr/>
          <p:nvPr/>
        </p:nvSpPr>
        <p:spPr>
          <a:xfrm>
            <a:off x="6173973" y="1833053"/>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5" name="Rechteck 24">
            <a:extLst>
              <a:ext uri="{FF2B5EF4-FFF2-40B4-BE49-F238E27FC236}">
                <a16:creationId xmlns:a16="http://schemas.microsoft.com/office/drawing/2014/main" id="{6FB38FA6-05DD-4A03-A965-F3E02B157CB3}"/>
              </a:ext>
            </a:extLst>
          </p:cNvPr>
          <p:cNvSpPr/>
          <p:nvPr/>
        </p:nvSpPr>
        <p:spPr>
          <a:xfrm>
            <a:off x="6173973" y="2427480"/>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6" name="Rechteck 25">
            <a:extLst>
              <a:ext uri="{FF2B5EF4-FFF2-40B4-BE49-F238E27FC236}">
                <a16:creationId xmlns:a16="http://schemas.microsoft.com/office/drawing/2014/main" id="{C11FC724-6E6F-4EEA-A19A-3462D5336AC5}"/>
              </a:ext>
            </a:extLst>
          </p:cNvPr>
          <p:cNvSpPr/>
          <p:nvPr/>
        </p:nvSpPr>
        <p:spPr>
          <a:xfrm>
            <a:off x="6173973" y="3021907"/>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7" name="Rechteck 26">
            <a:extLst>
              <a:ext uri="{FF2B5EF4-FFF2-40B4-BE49-F238E27FC236}">
                <a16:creationId xmlns:a16="http://schemas.microsoft.com/office/drawing/2014/main" id="{DAE1ABE5-D719-42FC-9473-3F26FF00E1F5}"/>
              </a:ext>
            </a:extLst>
          </p:cNvPr>
          <p:cNvSpPr/>
          <p:nvPr/>
        </p:nvSpPr>
        <p:spPr>
          <a:xfrm>
            <a:off x="6173973" y="361633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8" name="Rechteck 27">
            <a:extLst>
              <a:ext uri="{FF2B5EF4-FFF2-40B4-BE49-F238E27FC236}">
                <a16:creationId xmlns:a16="http://schemas.microsoft.com/office/drawing/2014/main" id="{00F64147-F528-4C26-94C7-156770DC0821}"/>
              </a:ext>
            </a:extLst>
          </p:cNvPr>
          <p:cNvSpPr/>
          <p:nvPr/>
        </p:nvSpPr>
        <p:spPr>
          <a:xfrm>
            <a:off x="6173973" y="4210761"/>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9" name="Rechteck 28">
            <a:extLst>
              <a:ext uri="{FF2B5EF4-FFF2-40B4-BE49-F238E27FC236}">
                <a16:creationId xmlns:a16="http://schemas.microsoft.com/office/drawing/2014/main" id="{02064E5D-984E-4C5C-AF04-324B6FCB3A9B}"/>
              </a:ext>
            </a:extLst>
          </p:cNvPr>
          <p:cNvSpPr/>
          <p:nvPr/>
        </p:nvSpPr>
        <p:spPr>
          <a:xfrm>
            <a:off x="6173973" y="4805188"/>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30" name="Rechteck 29">
            <a:extLst>
              <a:ext uri="{FF2B5EF4-FFF2-40B4-BE49-F238E27FC236}">
                <a16:creationId xmlns:a16="http://schemas.microsoft.com/office/drawing/2014/main" id="{EA3E24F6-89D2-4BC1-8C6F-2DC256FACBE7}"/>
              </a:ext>
            </a:extLst>
          </p:cNvPr>
          <p:cNvSpPr/>
          <p:nvPr/>
        </p:nvSpPr>
        <p:spPr>
          <a:xfrm>
            <a:off x="6173973" y="5394366"/>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31" name="Rechteck 30">
            <a:extLst>
              <a:ext uri="{FF2B5EF4-FFF2-40B4-BE49-F238E27FC236}">
                <a16:creationId xmlns:a16="http://schemas.microsoft.com/office/drawing/2014/main" id="{26A91BD4-5FB1-4432-BA55-32EF4C69848D}"/>
              </a:ext>
            </a:extLst>
          </p:cNvPr>
          <p:cNvSpPr/>
          <p:nvPr/>
        </p:nvSpPr>
        <p:spPr>
          <a:xfrm>
            <a:off x="6173973" y="598354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5" name="Textfeld 4">
            <a:extLst>
              <a:ext uri="{FF2B5EF4-FFF2-40B4-BE49-F238E27FC236}">
                <a16:creationId xmlns:a16="http://schemas.microsoft.com/office/drawing/2014/main" id="{4A223C7C-E3C6-440C-A245-227BAB7A8F5B}"/>
              </a:ext>
            </a:extLst>
          </p:cNvPr>
          <p:cNvSpPr txBox="1"/>
          <p:nvPr/>
        </p:nvSpPr>
        <p:spPr>
          <a:xfrm>
            <a:off x="6173973" y="1495861"/>
            <a:ext cx="1335450" cy="307777"/>
          </a:xfrm>
          <a:prstGeom prst="rect">
            <a:avLst/>
          </a:prstGeom>
          <a:noFill/>
        </p:spPr>
        <p:txBody>
          <a:bodyPr wrap="square" rtlCol="0">
            <a:spAutoFit/>
          </a:bodyPr>
          <a:lstStyle/>
          <a:p>
            <a:pPr algn="ctr"/>
            <a:r>
              <a:rPr lang="de-DE" dirty="0"/>
              <a:t>3. Durchlauf</a:t>
            </a:r>
          </a:p>
        </p:txBody>
      </p:sp>
      <p:sp>
        <p:nvSpPr>
          <p:cNvPr id="33" name="Textfeld 32">
            <a:extLst>
              <a:ext uri="{FF2B5EF4-FFF2-40B4-BE49-F238E27FC236}">
                <a16:creationId xmlns:a16="http://schemas.microsoft.com/office/drawing/2014/main" id="{7389E9B5-51E2-42E6-A131-700B10D79569}"/>
              </a:ext>
            </a:extLst>
          </p:cNvPr>
          <p:cNvSpPr txBox="1"/>
          <p:nvPr/>
        </p:nvSpPr>
        <p:spPr>
          <a:xfrm>
            <a:off x="3941844" y="1523787"/>
            <a:ext cx="1335450" cy="307777"/>
          </a:xfrm>
          <a:prstGeom prst="rect">
            <a:avLst/>
          </a:prstGeom>
          <a:noFill/>
        </p:spPr>
        <p:txBody>
          <a:bodyPr wrap="square" rtlCol="0">
            <a:spAutoFit/>
          </a:bodyPr>
          <a:lstStyle/>
          <a:p>
            <a:pPr algn="ctr"/>
            <a:r>
              <a:rPr lang="de-DE" dirty="0"/>
              <a:t>2. Durchlauf</a:t>
            </a:r>
          </a:p>
        </p:txBody>
      </p:sp>
      <p:sp>
        <p:nvSpPr>
          <p:cNvPr id="34" name="Textfeld 33">
            <a:extLst>
              <a:ext uri="{FF2B5EF4-FFF2-40B4-BE49-F238E27FC236}">
                <a16:creationId xmlns:a16="http://schemas.microsoft.com/office/drawing/2014/main" id="{F5EB7A24-805A-4EE3-AB0F-98E3BEE9CE19}"/>
              </a:ext>
            </a:extLst>
          </p:cNvPr>
          <p:cNvSpPr txBox="1"/>
          <p:nvPr/>
        </p:nvSpPr>
        <p:spPr>
          <a:xfrm>
            <a:off x="1709715" y="1523787"/>
            <a:ext cx="1335450" cy="307777"/>
          </a:xfrm>
          <a:prstGeom prst="rect">
            <a:avLst/>
          </a:prstGeom>
          <a:noFill/>
        </p:spPr>
        <p:txBody>
          <a:bodyPr wrap="square" rtlCol="0">
            <a:spAutoFit/>
          </a:bodyPr>
          <a:lstStyle/>
          <a:p>
            <a:pPr algn="ctr"/>
            <a:r>
              <a:rPr lang="de-DE" dirty="0"/>
              <a:t>1. Durchlauf</a:t>
            </a:r>
          </a:p>
        </p:txBody>
      </p:sp>
      <p:sp>
        <p:nvSpPr>
          <p:cNvPr id="6" name="Textfeld 5">
            <a:extLst>
              <a:ext uri="{FF2B5EF4-FFF2-40B4-BE49-F238E27FC236}">
                <a16:creationId xmlns:a16="http://schemas.microsoft.com/office/drawing/2014/main" id="{D6EB9A78-E48A-4EF7-940F-C505E8E619FC}"/>
              </a:ext>
            </a:extLst>
          </p:cNvPr>
          <p:cNvSpPr txBox="1"/>
          <p:nvPr/>
        </p:nvSpPr>
        <p:spPr>
          <a:xfrm>
            <a:off x="2788397" y="4786075"/>
            <a:ext cx="3640740" cy="646331"/>
          </a:xfrm>
          <a:prstGeom prst="rect">
            <a:avLst/>
          </a:prstGeom>
          <a:noFill/>
        </p:spPr>
        <p:txBody>
          <a:bodyPr wrap="none" rtlCol="0">
            <a:spAutoFit/>
          </a:bodyPr>
          <a:lstStyle/>
          <a:p>
            <a:pPr marL="285750" indent="-285750">
              <a:buFont typeface="Wingdings" panose="05000000000000000000" pitchFamily="2" charset="2"/>
              <a:buChar char="à"/>
            </a:pPr>
            <a:r>
              <a:rPr lang="de-DE" sz="1800" dirty="0">
                <a:sym typeface="Wingdings" panose="05000000000000000000" pitchFamily="2" charset="2"/>
              </a:rPr>
              <a:t>ANOVA mit Messwiederholung</a:t>
            </a:r>
          </a:p>
          <a:p>
            <a:pPr marL="285750" indent="-285750">
              <a:buFont typeface="Wingdings" panose="05000000000000000000" pitchFamily="2" charset="2"/>
              <a:buChar char="à"/>
            </a:pPr>
            <a:r>
              <a:rPr lang="de-DE" sz="1800" dirty="0" err="1">
                <a:sym typeface="Wingdings" panose="05000000000000000000" pitchFamily="2" charset="2"/>
              </a:rPr>
              <a:t>Greenhouse-Geisser</a:t>
            </a:r>
            <a:r>
              <a:rPr lang="de-DE" sz="1800" dirty="0">
                <a:sym typeface="Wingdings" panose="05000000000000000000" pitchFamily="2" charset="2"/>
              </a:rPr>
              <a:t> post-hoc</a:t>
            </a:r>
            <a:endParaRPr lang="de-DE" sz="1800" dirty="0"/>
          </a:p>
        </p:txBody>
      </p:sp>
      <p:cxnSp>
        <p:nvCxnSpPr>
          <p:cNvPr id="8" name="Gerader Verbinder 7">
            <a:extLst>
              <a:ext uri="{FF2B5EF4-FFF2-40B4-BE49-F238E27FC236}">
                <a16:creationId xmlns:a16="http://schemas.microsoft.com/office/drawing/2014/main" id="{CD0C84AE-B7F2-4C9C-82A6-140D000DB770}"/>
              </a:ext>
            </a:extLst>
          </p:cNvPr>
          <p:cNvCxnSpPr/>
          <p:nvPr/>
        </p:nvCxnSpPr>
        <p:spPr>
          <a:xfrm>
            <a:off x="2362200" y="1541942"/>
            <a:ext cx="0" cy="2979420"/>
          </a:xfrm>
          <a:prstGeom prst="line">
            <a:avLst/>
          </a:prstGeom>
        </p:spPr>
        <p:style>
          <a:lnRef idx="2">
            <a:schemeClr val="dk1"/>
          </a:lnRef>
          <a:fillRef idx="0">
            <a:schemeClr val="dk1"/>
          </a:fillRef>
          <a:effectRef idx="1">
            <a:schemeClr val="dk1"/>
          </a:effectRef>
          <a:fontRef idx="minor">
            <a:schemeClr val="tx1"/>
          </a:fontRef>
        </p:style>
      </p:cxnSp>
      <p:cxnSp>
        <p:nvCxnSpPr>
          <p:cNvPr id="32" name="Gerader Verbinder 31">
            <a:extLst>
              <a:ext uri="{FF2B5EF4-FFF2-40B4-BE49-F238E27FC236}">
                <a16:creationId xmlns:a16="http://schemas.microsoft.com/office/drawing/2014/main" id="{7F297268-C075-4507-9E8D-9297F03C0605}"/>
              </a:ext>
            </a:extLst>
          </p:cNvPr>
          <p:cNvCxnSpPr/>
          <p:nvPr/>
        </p:nvCxnSpPr>
        <p:spPr>
          <a:xfrm>
            <a:off x="4587240" y="1541942"/>
            <a:ext cx="0" cy="2979420"/>
          </a:xfrm>
          <a:prstGeom prst="line">
            <a:avLst/>
          </a:prstGeom>
        </p:spPr>
        <p:style>
          <a:lnRef idx="2">
            <a:schemeClr val="dk1"/>
          </a:lnRef>
          <a:fillRef idx="0">
            <a:schemeClr val="dk1"/>
          </a:fillRef>
          <a:effectRef idx="1">
            <a:schemeClr val="dk1"/>
          </a:effectRef>
          <a:fontRef idx="minor">
            <a:schemeClr val="tx1"/>
          </a:fontRef>
        </p:style>
      </p:cxnSp>
      <p:cxnSp>
        <p:nvCxnSpPr>
          <p:cNvPr id="35" name="Gerader Verbinder 34">
            <a:extLst>
              <a:ext uri="{FF2B5EF4-FFF2-40B4-BE49-F238E27FC236}">
                <a16:creationId xmlns:a16="http://schemas.microsoft.com/office/drawing/2014/main" id="{21A42D92-C14C-45D8-9E04-C6F56CA7957B}"/>
              </a:ext>
            </a:extLst>
          </p:cNvPr>
          <p:cNvCxnSpPr/>
          <p:nvPr/>
        </p:nvCxnSpPr>
        <p:spPr>
          <a:xfrm>
            <a:off x="6841698" y="1541942"/>
            <a:ext cx="0" cy="2979420"/>
          </a:xfrm>
          <a:prstGeom prst="line">
            <a:avLst/>
          </a:prstGeom>
        </p:spPr>
        <p:style>
          <a:lnRef idx="2">
            <a:schemeClr val="dk1"/>
          </a:lnRef>
          <a:fillRef idx="0">
            <a:schemeClr val="dk1"/>
          </a:fillRef>
          <a:effectRef idx="1">
            <a:schemeClr val="dk1"/>
          </a:effectRef>
          <a:fontRef idx="minor">
            <a:schemeClr val="tx1"/>
          </a:fontRef>
        </p:style>
      </p:cxnSp>
      <p:cxnSp>
        <p:nvCxnSpPr>
          <p:cNvPr id="13" name="Gerade Verbindung mit Pfeil 12">
            <a:extLst>
              <a:ext uri="{FF2B5EF4-FFF2-40B4-BE49-F238E27FC236}">
                <a16:creationId xmlns:a16="http://schemas.microsoft.com/office/drawing/2014/main" id="{0DD3889D-AC54-47BC-A4E8-6D0E9B7BF934}"/>
              </a:ext>
            </a:extLst>
          </p:cNvPr>
          <p:cNvCxnSpPr>
            <a:cxnSpLocks/>
          </p:cNvCxnSpPr>
          <p:nvPr/>
        </p:nvCxnSpPr>
        <p:spPr>
          <a:xfrm>
            <a:off x="624840" y="1941108"/>
            <a:ext cx="0" cy="21736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feld 13">
            <a:extLst>
              <a:ext uri="{FF2B5EF4-FFF2-40B4-BE49-F238E27FC236}">
                <a16:creationId xmlns:a16="http://schemas.microsoft.com/office/drawing/2014/main" id="{773CF02D-49CD-4F01-9235-D40E1A93BB58}"/>
              </a:ext>
            </a:extLst>
          </p:cNvPr>
          <p:cNvSpPr txBox="1"/>
          <p:nvPr/>
        </p:nvSpPr>
        <p:spPr>
          <a:xfrm>
            <a:off x="38100" y="2667776"/>
            <a:ext cx="633507" cy="307777"/>
          </a:xfrm>
          <a:prstGeom prst="rect">
            <a:avLst/>
          </a:prstGeom>
          <a:noFill/>
        </p:spPr>
        <p:txBody>
          <a:bodyPr wrap="none" rtlCol="0">
            <a:spAutoFit/>
          </a:bodyPr>
          <a:lstStyle/>
          <a:p>
            <a:r>
              <a:rPr lang="de-DE" dirty="0"/>
              <a:t>MWH</a:t>
            </a:r>
          </a:p>
        </p:txBody>
      </p:sp>
    </p:spTree>
    <p:extLst>
      <p:ext uri="{BB962C8B-B14F-4D97-AF65-F5344CB8AC3E}">
        <p14:creationId xmlns:p14="http://schemas.microsoft.com/office/powerpoint/2010/main" val="285315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4.16667E-6 -4.81481E-6 L -0.05052 -4.81481E-6 C -0.07309 -4.81481E-6 -0.10087 0.00163 -0.10087 0.00325 L -0.10087 0.00672 " pathEditMode="relative" rAng="0" ptsTypes="AAAA">
                                      <p:cBhvr>
                                        <p:cTn id="6" dur="2000" fill="hold"/>
                                        <p:tgtEl>
                                          <p:spTgt spid="4"/>
                                        </p:tgtEl>
                                        <p:attrNameLst>
                                          <p:attrName>ppt_x</p:attrName>
                                          <p:attrName>ppt_y</p:attrName>
                                        </p:attrNameLst>
                                      </p:cBhvr>
                                      <p:rCtr x="-5052" y="324"/>
                                    </p:animMotion>
                                  </p:childTnLst>
                                </p:cTn>
                              </p:par>
                              <p:par>
                                <p:cTn id="7" presetID="50" presetClass="path" presetSubtype="0" accel="50000" decel="50000" fill="hold" grpId="0" nodeType="withEffect">
                                  <p:stCondLst>
                                    <p:cond delay="0"/>
                                  </p:stCondLst>
                                  <p:childTnLst>
                                    <p:animMotion origin="layout" path="M 4.16667E-6 1.11111E-6 L -0.05052 1.11111E-6 C -0.07309 1.11111E-6 -0.10087 0.00162 -0.10087 0.00324 L -0.10087 0.00671 " pathEditMode="relative" rAng="0" ptsTypes="AAAA">
                                      <p:cBhvr>
                                        <p:cTn id="8" dur="2000" fill="hold"/>
                                        <p:tgtEl>
                                          <p:spTgt spid="9"/>
                                        </p:tgtEl>
                                        <p:attrNameLst>
                                          <p:attrName>ppt_x</p:attrName>
                                          <p:attrName>ppt_y</p:attrName>
                                        </p:attrNameLst>
                                      </p:cBhvr>
                                      <p:rCtr x="-5052" y="324"/>
                                    </p:animMotion>
                                  </p:childTnLst>
                                </p:cTn>
                              </p:par>
                              <p:par>
                                <p:cTn id="9" presetID="50" presetClass="path" presetSubtype="0" accel="50000" decel="50000" fill="hold" grpId="0" nodeType="withEffect">
                                  <p:stCondLst>
                                    <p:cond delay="0"/>
                                  </p:stCondLst>
                                  <p:childTnLst>
                                    <p:animMotion origin="layout" path="M 4.16667E-6 -4.44444E-6 L -0.05052 -4.44444E-6 C -0.07309 -4.44444E-6 -0.10087 0.00162 -0.10087 0.00325 L -0.10087 0.00672 " pathEditMode="relative" rAng="0" ptsTypes="AAAA">
                                      <p:cBhvr>
                                        <p:cTn id="10" dur="2000" fill="hold"/>
                                        <p:tgtEl>
                                          <p:spTgt spid="10"/>
                                        </p:tgtEl>
                                        <p:attrNameLst>
                                          <p:attrName>ppt_x</p:attrName>
                                          <p:attrName>ppt_y</p:attrName>
                                        </p:attrNameLst>
                                      </p:cBhvr>
                                      <p:rCtr x="-5052" y="324"/>
                                    </p:animMotion>
                                  </p:childTnLst>
                                </p:cTn>
                              </p:par>
                              <p:par>
                                <p:cTn id="11" presetID="50" presetClass="path" presetSubtype="0" accel="50000" decel="50000" fill="hold" grpId="0" nodeType="withEffect">
                                  <p:stCondLst>
                                    <p:cond delay="0"/>
                                  </p:stCondLst>
                                  <p:childTnLst>
                                    <p:animMotion origin="layout" path="M 4.16667E-6 1.48148E-6 L -0.05052 1.48148E-6 C -0.07309 1.48148E-6 -0.10087 0.00162 -0.10087 0.00324 L -0.10087 0.00671 " pathEditMode="relative" rAng="0" ptsTypes="AAAA">
                                      <p:cBhvr>
                                        <p:cTn id="12" dur="2000" fill="hold"/>
                                        <p:tgtEl>
                                          <p:spTgt spid="11"/>
                                        </p:tgtEl>
                                        <p:attrNameLst>
                                          <p:attrName>ppt_x</p:attrName>
                                          <p:attrName>ppt_y</p:attrName>
                                        </p:attrNameLst>
                                      </p:cBhvr>
                                      <p:rCtr x="-5052" y="324"/>
                                    </p:animMotion>
                                  </p:childTnLst>
                                </p:cTn>
                              </p:par>
                            </p:childTnLst>
                          </p:cTn>
                        </p:par>
                        <p:par>
                          <p:cTn id="13" fill="hold">
                            <p:stCondLst>
                              <p:cond delay="2000"/>
                            </p:stCondLst>
                            <p:childTnLst>
                              <p:par>
                                <p:cTn id="14" presetID="50" presetClass="path" presetSubtype="0" accel="50000" decel="50000" fill="hold" grpId="0" nodeType="afterEffect">
                                  <p:stCondLst>
                                    <p:cond delay="0"/>
                                  </p:stCondLst>
                                  <p:childTnLst>
                                    <p:animMotion origin="layout" path="M -3.05556E-6 -4.81481E-6 L -0.06093 -4.81481E-6 C -0.08854 -4.81481E-6 -0.12152 0.00186 -0.12152 0.00325 L -0.12152 0.00672 " pathEditMode="relative" rAng="0" ptsTypes="AAAA">
                                      <p:cBhvr>
                                        <p:cTn id="15" dur="2000" fill="hold"/>
                                        <p:tgtEl>
                                          <p:spTgt spid="16"/>
                                        </p:tgtEl>
                                        <p:attrNameLst>
                                          <p:attrName>ppt_x</p:attrName>
                                          <p:attrName>ppt_y</p:attrName>
                                        </p:attrNameLst>
                                      </p:cBhvr>
                                      <p:rCtr x="-6076" y="324"/>
                                    </p:animMotion>
                                  </p:childTnLst>
                                </p:cTn>
                              </p:par>
                              <p:par>
                                <p:cTn id="16" presetID="50" presetClass="path" presetSubtype="0" accel="50000" decel="50000" fill="hold" grpId="0" nodeType="withEffect">
                                  <p:stCondLst>
                                    <p:cond delay="0"/>
                                  </p:stCondLst>
                                  <p:childTnLst>
                                    <p:animMotion origin="layout" path="M -3.05556E-6 1.11111E-6 L -0.06111 1.11111E-6 C -0.08871 1.11111E-6 -0.12152 0.00162 -0.12152 0.00301 L -0.12152 0.00671 " pathEditMode="relative" rAng="0" ptsTypes="AAAA">
                                      <p:cBhvr>
                                        <p:cTn id="17" dur="2000" fill="hold"/>
                                        <p:tgtEl>
                                          <p:spTgt spid="17"/>
                                        </p:tgtEl>
                                        <p:attrNameLst>
                                          <p:attrName>ppt_x</p:attrName>
                                          <p:attrName>ppt_y</p:attrName>
                                        </p:attrNameLst>
                                      </p:cBhvr>
                                      <p:rCtr x="-6076" y="324"/>
                                    </p:animMotion>
                                  </p:childTnLst>
                                </p:cTn>
                              </p:par>
                              <p:par>
                                <p:cTn id="18" presetID="50" presetClass="path" presetSubtype="0" accel="50000" decel="50000" fill="hold" grpId="0" nodeType="withEffect">
                                  <p:stCondLst>
                                    <p:cond delay="0"/>
                                  </p:stCondLst>
                                  <p:childTnLst>
                                    <p:animMotion origin="layout" path="M -3.05556E-6 -4.44444E-6 L -0.06093 -4.44444E-6 C -0.08854 -4.44444E-6 -0.12152 0.00186 -0.12152 0.00278 L -0.12152 0.00695 " pathEditMode="relative" rAng="0" ptsTypes="AAAA">
                                      <p:cBhvr>
                                        <p:cTn id="19" dur="2000" fill="hold"/>
                                        <p:tgtEl>
                                          <p:spTgt spid="18"/>
                                        </p:tgtEl>
                                        <p:attrNameLst>
                                          <p:attrName>ppt_x</p:attrName>
                                          <p:attrName>ppt_y</p:attrName>
                                        </p:attrNameLst>
                                      </p:cBhvr>
                                      <p:rCtr x="-6076" y="347"/>
                                    </p:animMotion>
                                  </p:childTnLst>
                                </p:cTn>
                              </p:par>
                              <p:par>
                                <p:cTn id="20" presetID="50" presetClass="path" presetSubtype="0" accel="50000" decel="50000" fill="hold" grpId="0" nodeType="withEffect">
                                  <p:stCondLst>
                                    <p:cond delay="0"/>
                                  </p:stCondLst>
                                  <p:childTnLst>
                                    <p:animMotion origin="layout" path="M -3.05556E-6 1.48148E-6 L -0.06093 1.48148E-6 C -0.08836 1.48148E-6 -0.12135 0.00162 -0.12135 0.00301 L -0.12135 0.00671 " pathEditMode="relative" rAng="0" ptsTypes="AAAA">
                                      <p:cBhvr>
                                        <p:cTn id="21" dur="2000" fill="hold"/>
                                        <p:tgtEl>
                                          <p:spTgt spid="19"/>
                                        </p:tgtEl>
                                        <p:attrNameLst>
                                          <p:attrName>ppt_x</p:attrName>
                                          <p:attrName>ppt_y</p:attrName>
                                        </p:attrNameLst>
                                      </p:cBhvr>
                                      <p:rCtr x="-6076" y="324"/>
                                    </p:animMotion>
                                  </p:childTnLst>
                                </p:cTn>
                              </p:par>
                            </p:childTnLst>
                          </p:cTn>
                        </p:par>
                        <p:par>
                          <p:cTn id="22" fill="hold">
                            <p:stCondLst>
                              <p:cond delay="4000"/>
                            </p:stCondLst>
                            <p:childTnLst>
                              <p:par>
                                <p:cTn id="23" presetID="50" presetClass="path" presetSubtype="0" accel="50000" decel="50000" fill="hold" grpId="0" nodeType="afterEffect">
                                  <p:stCondLst>
                                    <p:cond delay="0"/>
                                  </p:stCondLst>
                                  <p:childTnLst>
                                    <p:animMotion origin="layout" path="M -2.77778E-7 -4.81481E-6 L -0.05903 -4.81481E-6 C -0.08559 -4.81481E-6 -0.11788 0.00163 -0.11788 0.00301 L -0.11788 0.00672 " pathEditMode="relative" rAng="0" ptsTypes="AAAA">
                                      <p:cBhvr>
                                        <p:cTn id="24" dur="2000" fill="hold"/>
                                        <p:tgtEl>
                                          <p:spTgt spid="24"/>
                                        </p:tgtEl>
                                        <p:attrNameLst>
                                          <p:attrName>ppt_x</p:attrName>
                                          <p:attrName>ppt_y</p:attrName>
                                        </p:attrNameLst>
                                      </p:cBhvr>
                                      <p:rCtr x="-5903" y="324"/>
                                    </p:animMotion>
                                  </p:childTnLst>
                                </p:cTn>
                              </p:par>
                              <p:par>
                                <p:cTn id="25" presetID="50" presetClass="path" presetSubtype="0" accel="50000" decel="50000" fill="hold" grpId="0" nodeType="withEffect">
                                  <p:stCondLst>
                                    <p:cond delay="0"/>
                                  </p:stCondLst>
                                  <p:childTnLst>
                                    <p:animMotion origin="layout" path="M -2.77778E-7 -4.44444E-6 L -0.0592 -4.44444E-6 C -0.08559 -4.44444E-6 -0.11788 -0.02291 -0.11788 -0.03958 L -0.11788 -0.08078 " pathEditMode="relative" rAng="0" ptsTypes="AAAA">
                                      <p:cBhvr>
                                        <p:cTn id="26" dur="2000" fill="hold"/>
                                        <p:tgtEl>
                                          <p:spTgt spid="26"/>
                                        </p:tgtEl>
                                        <p:attrNameLst>
                                          <p:attrName>ppt_x</p:attrName>
                                          <p:attrName>ppt_y</p:attrName>
                                        </p:attrNameLst>
                                      </p:cBhvr>
                                      <p:rCtr x="-5903" y="-4051"/>
                                    </p:animMotion>
                                  </p:childTnLst>
                                </p:cTn>
                              </p:par>
                              <p:par>
                                <p:cTn id="27" presetID="50" presetClass="path" presetSubtype="0" accel="50000" decel="50000" fill="hold" grpId="0" nodeType="withEffect">
                                  <p:stCondLst>
                                    <p:cond delay="0"/>
                                  </p:stCondLst>
                                  <p:childTnLst>
                                    <p:animMotion origin="layout" path="M -2.77778E-7 -0.00023 L -0.05903 -0.00023 C -0.08559 -0.00023 -0.11788 -0.04629 -0.11788 -0.08102 L -0.11788 -0.16643 " pathEditMode="relative" rAng="0" ptsTypes="AAAA">
                                      <p:cBhvr>
                                        <p:cTn id="28" dur="2000" fill="hold"/>
                                        <p:tgtEl>
                                          <p:spTgt spid="28"/>
                                        </p:tgtEl>
                                        <p:attrNameLst>
                                          <p:attrName>ppt_x</p:attrName>
                                          <p:attrName>ppt_y</p:attrName>
                                        </p:attrNameLst>
                                      </p:cBhvr>
                                      <p:rCtr x="-5903" y="-8310"/>
                                    </p:animMotion>
                                  </p:childTnLst>
                                </p:cTn>
                              </p:par>
                              <p:par>
                                <p:cTn id="29" presetID="50" presetClass="path" presetSubtype="0" accel="50000" decel="50000" fill="hold" grpId="0" nodeType="withEffect">
                                  <p:stCondLst>
                                    <p:cond delay="0"/>
                                  </p:stCondLst>
                                  <p:childTnLst>
                                    <p:animMotion origin="layout" path="M -2.77778E-7 2.22222E-6 L -0.0592 2.22222E-6 C -0.08559 2.22222E-6 -0.11788 -0.07037 -0.11788 -0.12246 L -0.11788 -0.25278 " pathEditMode="relative" rAng="0" ptsTypes="AAAA">
                                      <p:cBhvr>
                                        <p:cTn id="30" dur="2000" fill="hold"/>
                                        <p:tgtEl>
                                          <p:spTgt spid="30"/>
                                        </p:tgtEl>
                                        <p:attrNameLst>
                                          <p:attrName>ppt_x</p:attrName>
                                          <p:attrName>ppt_y</p:attrName>
                                        </p:attrNameLst>
                                      </p:cBhvr>
                                      <p:rCtr x="-5903" y="-12639"/>
                                    </p:animMotion>
                                  </p:childTnLst>
                                </p:cTn>
                              </p:par>
                            </p:childTnLst>
                          </p:cTn>
                        </p:par>
                        <p:par>
                          <p:cTn id="31" fill="hold">
                            <p:stCondLst>
                              <p:cond delay="6000"/>
                            </p:stCondLst>
                            <p:childTnLst>
                              <p:par>
                                <p:cTn id="32" presetID="50" presetClass="path" presetSubtype="0" accel="50000" decel="50000" fill="hold" grpId="0" nodeType="afterEffect">
                                  <p:stCondLst>
                                    <p:cond delay="0"/>
                                  </p:stCondLst>
                                  <p:childTnLst>
                                    <p:animMotion origin="layout" path="M -2.77778E-7 2.59259E-6 L 0.06059 2.59259E-6 C 0.08767 2.59259E-6 0.12153 -0.09422 0.12153 -0.17037 L 0.12153 -0.33866 " pathEditMode="relative" rAng="0" ptsTypes="AAAA">
                                      <p:cBhvr>
                                        <p:cTn id="33" dur="2000" fill="hold"/>
                                        <p:tgtEl>
                                          <p:spTgt spid="31"/>
                                        </p:tgtEl>
                                        <p:attrNameLst>
                                          <p:attrName>ppt_x</p:attrName>
                                          <p:attrName>ppt_y</p:attrName>
                                        </p:attrNameLst>
                                      </p:cBhvr>
                                      <p:rCtr x="6076" y="-16944"/>
                                    </p:animMotion>
                                  </p:childTnLst>
                                </p:cTn>
                              </p:par>
                              <p:par>
                                <p:cTn id="34" presetID="50" presetClass="path" presetSubtype="0" accel="50000" decel="50000" fill="hold" grpId="0" nodeType="withEffect">
                                  <p:stCondLst>
                                    <p:cond delay="0"/>
                                  </p:stCondLst>
                                  <p:childTnLst>
                                    <p:animMotion origin="layout" path="M -2.77778E-7 1.85185E-6 L 0.06059 1.85185E-6 C 0.0875 1.85185E-6 0.12153 -0.0706 0.12153 -0.12755 L 0.12153 -0.25301 " pathEditMode="relative" rAng="0" ptsTypes="AAAA">
                                      <p:cBhvr>
                                        <p:cTn id="35" dur="2000" fill="hold"/>
                                        <p:tgtEl>
                                          <p:spTgt spid="29"/>
                                        </p:tgtEl>
                                        <p:attrNameLst>
                                          <p:attrName>ppt_x</p:attrName>
                                          <p:attrName>ppt_y</p:attrName>
                                        </p:attrNameLst>
                                      </p:cBhvr>
                                      <p:rCtr x="6076" y="-12662"/>
                                    </p:animMotion>
                                  </p:childTnLst>
                                </p:cTn>
                              </p:par>
                              <p:par>
                                <p:cTn id="36" presetID="50" presetClass="path" presetSubtype="0" accel="50000" decel="50000" fill="hold" grpId="0" nodeType="withEffect">
                                  <p:stCondLst>
                                    <p:cond delay="0"/>
                                  </p:stCondLst>
                                  <p:childTnLst>
                                    <p:animMotion origin="layout" path="M -2.77778E-7 1.48148E-6 L 0.06076 1.48148E-6 C 0.0875 1.48148E-6 0.12153 -0.04676 0.12153 -0.08426 L 0.12153 -0.1669 " pathEditMode="relative" rAng="0" ptsTypes="AAAA">
                                      <p:cBhvr>
                                        <p:cTn id="37" dur="2000" fill="hold"/>
                                        <p:tgtEl>
                                          <p:spTgt spid="27"/>
                                        </p:tgtEl>
                                        <p:attrNameLst>
                                          <p:attrName>ppt_x</p:attrName>
                                          <p:attrName>ppt_y</p:attrName>
                                        </p:attrNameLst>
                                      </p:cBhvr>
                                      <p:rCtr x="6076" y="-8356"/>
                                    </p:animMotion>
                                  </p:childTnLst>
                                </p:cTn>
                              </p:par>
                              <p:par>
                                <p:cTn id="38" presetID="50" presetClass="path" presetSubtype="0" accel="50000" decel="50000" fill="hold" grpId="0" nodeType="withEffect">
                                  <p:stCondLst>
                                    <p:cond delay="0"/>
                                  </p:stCondLst>
                                  <p:childTnLst>
                                    <p:animMotion origin="layout" path="M -2.77778E-7 1.11111E-6 L 0.06076 1.11111E-6 C 0.08767 1.11111E-6 0.12153 -0.02222 0.12153 -0.04028 L 0.12153 -0.07986 " pathEditMode="relative" rAng="0" ptsTypes="AAAA">
                                      <p:cBhvr>
                                        <p:cTn id="39" dur="2000" fill="hold"/>
                                        <p:tgtEl>
                                          <p:spTgt spid="25"/>
                                        </p:tgtEl>
                                        <p:attrNameLst>
                                          <p:attrName>ppt_x</p:attrName>
                                          <p:attrName>ppt_y</p:attrName>
                                        </p:attrNameLst>
                                      </p:cBhvr>
                                      <p:rCtr x="6076" y="-4005"/>
                                    </p:animMotion>
                                  </p:childTnLst>
                                </p:cTn>
                              </p:par>
                            </p:childTnLst>
                          </p:cTn>
                        </p:par>
                        <p:par>
                          <p:cTn id="40" fill="hold">
                            <p:stCondLst>
                              <p:cond delay="8000"/>
                            </p:stCondLst>
                            <p:childTnLst>
                              <p:par>
                                <p:cTn id="41" presetID="10" presetClass="exit" presetSubtype="0" fill="hold" grpId="0" nodeType="afterEffect">
                                  <p:stCondLst>
                                    <p:cond delay="0"/>
                                  </p:stCondLst>
                                  <p:childTnLst>
                                    <p:animEffect transition="out" filter="fade">
                                      <p:cBhvr>
                                        <p:cTn id="42" dur="500"/>
                                        <p:tgtEl>
                                          <p:spTgt spid="34"/>
                                        </p:tgtEl>
                                      </p:cBhvr>
                                    </p:animEffect>
                                    <p:set>
                                      <p:cBhvr>
                                        <p:cTn id="43" dur="1" fill="hold">
                                          <p:stCondLst>
                                            <p:cond delay="499"/>
                                          </p:stCondLst>
                                        </p:cTn>
                                        <p:tgtEl>
                                          <p:spTgt spid="34"/>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33"/>
                                        </p:tgtEl>
                                      </p:cBhvr>
                                    </p:animEffect>
                                    <p:set>
                                      <p:cBhvr>
                                        <p:cTn id="46" dur="1" fill="hold">
                                          <p:stCondLst>
                                            <p:cond delay="499"/>
                                          </p:stCondLst>
                                        </p:cTn>
                                        <p:tgtEl>
                                          <p:spTgt spid="33"/>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5"/>
                                        </p:tgtEl>
                                      </p:cBhvr>
                                    </p:animEffect>
                                    <p:set>
                                      <p:cBhvr>
                                        <p:cTn id="49" dur="1" fill="hold">
                                          <p:stCondLst>
                                            <p:cond delay="499"/>
                                          </p:stCondLst>
                                        </p:cTn>
                                        <p:tgtEl>
                                          <p:spTgt spid="5"/>
                                        </p:tgtEl>
                                        <p:attrNameLst>
                                          <p:attrName>style.visibility</p:attrName>
                                        </p:attrNameLst>
                                      </p:cBhvr>
                                      <p:to>
                                        <p:strVal val="hidden"/>
                                      </p:to>
                                    </p:set>
                                  </p:childTnLst>
                                </p:cTn>
                              </p:par>
                            </p:childTnLst>
                          </p:cTn>
                        </p:par>
                        <p:par>
                          <p:cTn id="50" fill="hold">
                            <p:stCondLst>
                              <p:cond delay="8500"/>
                            </p:stCondLst>
                            <p:childTnLst>
                              <p:par>
                                <p:cTn id="51" presetID="10" presetClass="entr" presetSubtype="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6" grpId="0" animBg="1"/>
      <p:bldP spid="17" grpId="0" animBg="1"/>
      <p:bldP spid="18" grpId="0" animBg="1"/>
      <p:bldP spid="19" grpId="0" animBg="1"/>
      <p:bldP spid="24" grpId="0" animBg="1"/>
      <p:bldP spid="25" grpId="0" animBg="1"/>
      <p:bldP spid="26" grpId="0" animBg="1"/>
      <p:bldP spid="27" grpId="0" animBg="1"/>
      <p:bldP spid="28" grpId="0" animBg="1"/>
      <p:bldP spid="29" grpId="0" animBg="1"/>
      <p:bldP spid="30" grpId="0" animBg="1"/>
      <p:bldP spid="31" grpId="0" animBg="1"/>
      <p:bldP spid="5" grpId="0"/>
      <p:bldP spid="33" grpId="0"/>
      <p:bldP spid="34" grpId="0"/>
      <p:bldP spid="6"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el 14">
            <a:extLst>
              <a:ext uri="{FF2B5EF4-FFF2-40B4-BE49-F238E27FC236}">
                <a16:creationId xmlns:a16="http://schemas.microsoft.com/office/drawing/2014/main" id="{14676B4A-2B5C-4799-9520-96F596894BBC}"/>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Geteilte Aufmerksamkeit</a:t>
            </a:r>
          </a:p>
        </p:txBody>
      </p:sp>
      <p:sp>
        <p:nvSpPr>
          <p:cNvPr id="19459" name="Inhaltsplatzhalter 2">
            <a:extLst>
              <a:ext uri="{FF2B5EF4-FFF2-40B4-BE49-F238E27FC236}">
                <a16:creationId xmlns:a16="http://schemas.microsoft.com/office/drawing/2014/main" id="{3BA2BBAD-F6F6-4FAC-8D2E-4F9DBFCE62CB}"/>
              </a:ext>
            </a:extLst>
          </p:cNvPr>
          <p:cNvSpPr>
            <a:spLocks noGrp="1"/>
          </p:cNvSpPr>
          <p:nvPr>
            <p:ph idx="1"/>
          </p:nvPr>
        </p:nvSpPr>
        <p:spPr>
          <a:xfrm>
            <a:off x="179388" y="1223963"/>
            <a:ext cx="8783637" cy="5421312"/>
          </a:xfrm>
          <a:solidFill>
            <a:schemeClr val="bg1"/>
          </a:solidFill>
          <a:ln>
            <a:noFill/>
          </a:ln>
        </p:spPr>
        <p:txBody>
          <a:bodyPr/>
          <a:lstStyle/>
          <a:p>
            <a:pPr lvl="2" indent="0" eaLnBrk="1" hangingPunct="1">
              <a:buFont typeface="Lucida Grande" charset="0"/>
              <a:buNone/>
            </a:pPr>
            <a:endParaRPr lang="de-DE" altLang="de-DE" sz="2400" dirty="0">
              <a:latin typeface="Arial" panose="020B0604020202020204" pitchFamily="34" charset="0"/>
              <a:cs typeface="Arial" panose="020B0604020202020204" pitchFamily="34" charset="0"/>
            </a:endParaRPr>
          </a:p>
        </p:txBody>
      </p:sp>
      <p:pic>
        <p:nvPicPr>
          <p:cNvPr id="19460" name="Picture 2" descr="https://lh3.googleusercontent.com/a3lEM_NOILt1dRnMxpJ1BVv-d1TV3HhEr8DnB4yF3Eu1AkH45yJv0jCW8xAK3ZAPrhKZCwgnG9BnLuE1rCV4UJRnTPtE_yqU3wjRXtd2fEZrq9pjfIQhkJ3XVfChXqCoHV-ebbPHQ5o">
            <a:extLst>
              <a:ext uri="{FF2B5EF4-FFF2-40B4-BE49-F238E27FC236}">
                <a16:creationId xmlns:a16="http://schemas.microsoft.com/office/drawing/2014/main" id="{5F4DADDD-1BEC-4C81-80A0-BE89D25C4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100" y="1339850"/>
            <a:ext cx="7288213"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8956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79387" y="179387"/>
            <a:ext cx="6840537" cy="8636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de-DE" sz="2000" b="1" i="0" u="none" strike="noStrike" cap="none" dirty="0">
                <a:solidFill>
                  <a:schemeClr val="lt1"/>
                </a:solidFill>
                <a:latin typeface="Arial"/>
                <a:ea typeface="Arial"/>
                <a:cs typeface="Arial"/>
                <a:sym typeface="Arial"/>
              </a:rPr>
              <a:t>Einfluss der Wechselkosten über die Messzeitpunkte</a:t>
            </a:r>
            <a:endParaRPr sz="2000" b="1" i="0" u="none" strike="noStrike" cap="none" dirty="0">
              <a:solidFill>
                <a:schemeClr val="lt1"/>
              </a:solidFill>
              <a:latin typeface="Arial"/>
              <a:ea typeface="Arial"/>
              <a:cs typeface="Arial"/>
              <a:sym typeface="Arial"/>
            </a:endParaRPr>
          </a:p>
        </p:txBody>
      </p:sp>
      <p:sp>
        <p:nvSpPr>
          <p:cNvPr id="4" name="Rechteck 3">
            <a:extLst>
              <a:ext uri="{FF2B5EF4-FFF2-40B4-BE49-F238E27FC236}">
                <a16:creationId xmlns:a16="http://schemas.microsoft.com/office/drawing/2014/main" id="{C224016E-8466-48DA-91C2-11B92F439307}"/>
              </a:ext>
            </a:extLst>
          </p:cNvPr>
          <p:cNvSpPr/>
          <p:nvPr/>
        </p:nvSpPr>
        <p:spPr>
          <a:xfrm>
            <a:off x="1709715" y="1833053"/>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9" name="Rechteck 8">
            <a:extLst>
              <a:ext uri="{FF2B5EF4-FFF2-40B4-BE49-F238E27FC236}">
                <a16:creationId xmlns:a16="http://schemas.microsoft.com/office/drawing/2014/main" id="{B57FDE97-CFBD-4835-A967-07221B88228D}"/>
              </a:ext>
            </a:extLst>
          </p:cNvPr>
          <p:cNvSpPr/>
          <p:nvPr/>
        </p:nvSpPr>
        <p:spPr>
          <a:xfrm>
            <a:off x="1709715" y="2427480"/>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0" name="Rechteck 9">
            <a:extLst>
              <a:ext uri="{FF2B5EF4-FFF2-40B4-BE49-F238E27FC236}">
                <a16:creationId xmlns:a16="http://schemas.microsoft.com/office/drawing/2014/main" id="{52FD092A-91FD-4B94-9F8F-32A70CD5B211}"/>
              </a:ext>
            </a:extLst>
          </p:cNvPr>
          <p:cNvSpPr/>
          <p:nvPr/>
        </p:nvSpPr>
        <p:spPr>
          <a:xfrm>
            <a:off x="1709715" y="3021907"/>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1" name="Rechteck 10">
            <a:extLst>
              <a:ext uri="{FF2B5EF4-FFF2-40B4-BE49-F238E27FC236}">
                <a16:creationId xmlns:a16="http://schemas.microsoft.com/office/drawing/2014/main" id="{5D202B80-A4FD-4726-98AF-C8658DDFD1DE}"/>
              </a:ext>
            </a:extLst>
          </p:cNvPr>
          <p:cNvSpPr/>
          <p:nvPr/>
        </p:nvSpPr>
        <p:spPr>
          <a:xfrm>
            <a:off x="1709715" y="3616334"/>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6" name="Rechteck 15">
            <a:extLst>
              <a:ext uri="{FF2B5EF4-FFF2-40B4-BE49-F238E27FC236}">
                <a16:creationId xmlns:a16="http://schemas.microsoft.com/office/drawing/2014/main" id="{E37A580D-6BE2-4881-9B53-8C879557CB6C}"/>
              </a:ext>
            </a:extLst>
          </p:cNvPr>
          <p:cNvSpPr/>
          <p:nvPr/>
        </p:nvSpPr>
        <p:spPr>
          <a:xfrm>
            <a:off x="3941844" y="1833053"/>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7" name="Rechteck 16">
            <a:extLst>
              <a:ext uri="{FF2B5EF4-FFF2-40B4-BE49-F238E27FC236}">
                <a16:creationId xmlns:a16="http://schemas.microsoft.com/office/drawing/2014/main" id="{D0CBAC7F-ED13-40B2-9850-860DFE95ADFF}"/>
              </a:ext>
            </a:extLst>
          </p:cNvPr>
          <p:cNvSpPr/>
          <p:nvPr/>
        </p:nvSpPr>
        <p:spPr>
          <a:xfrm>
            <a:off x="3941844" y="2427480"/>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8" name="Rechteck 17">
            <a:extLst>
              <a:ext uri="{FF2B5EF4-FFF2-40B4-BE49-F238E27FC236}">
                <a16:creationId xmlns:a16="http://schemas.microsoft.com/office/drawing/2014/main" id="{FC3AB526-D32F-462E-8F37-99C2139E95CA}"/>
              </a:ext>
            </a:extLst>
          </p:cNvPr>
          <p:cNvSpPr/>
          <p:nvPr/>
        </p:nvSpPr>
        <p:spPr>
          <a:xfrm>
            <a:off x="3941844" y="3021907"/>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9" name="Rechteck 18">
            <a:extLst>
              <a:ext uri="{FF2B5EF4-FFF2-40B4-BE49-F238E27FC236}">
                <a16:creationId xmlns:a16="http://schemas.microsoft.com/office/drawing/2014/main" id="{1A6D0CD2-52AC-41A0-8867-480354EC0551}"/>
              </a:ext>
            </a:extLst>
          </p:cNvPr>
          <p:cNvSpPr/>
          <p:nvPr/>
        </p:nvSpPr>
        <p:spPr>
          <a:xfrm>
            <a:off x="3941844" y="361633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4" name="Rechteck 23">
            <a:extLst>
              <a:ext uri="{FF2B5EF4-FFF2-40B4-BE49-F238E27FC236}">
                <a16:creationId xmlns:a16="http://schemas.microsoft.com/office/drawing/2014/main" id="{C2E476F4-E344-4CC1-98DB-FF97731C7CBB}"/>
              </a:ext>
            </a:extLst>
          </p:cNvPr>
          <p:cNvSpPr/>
          <p:nvPr/>
        </p:nvSpPr>
        <p:spPr>
          <a:xfrm>
            <a:off x="6173973" y="1833053"/>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5" name="Rechteck 24">
            <a:extLst>
              <a:ext uri="{FF2B5EF4-FFF2-40B4-BE49-F238E27FC236}">
                <a16:creationId xmlns:a16="http://schemas.microsoft.com/office/drawing/2014/main" id="{6FB38FA6-05DD-4A03-A965-F3E02B157CB3}"/>
              </a:ext>
            </a:extLst>
          </p:cNvPr>
          <p:cNvSpPr/>
          <p:nvPr/>
        </p:nvSpPr>
        <p:spPr>
          <a:xfrm>
            <a:off x="6173973" y="2427480"/>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6" name="Rechteck 25">
            <a:extLst>
              <a:ext uri="{FF2B5EF4-FFF2-40B4-BE49-F238E27FC236}">
                <a16:creationId xmlns:a16="http://schemas.microsoft.com/office/drawing/2014/main" id="{C11FC724-6E6F-4EEA-A19A-3462D5336AC5}"/>
              </a:ext>
            </a:extLst>
          </p:cNvPr>
          <p:cNvSpPr/>
          <p:nvPr/>
        </p:nvSpPr>
        <p:spPr>
          <a:xfrm>
            <a:off x="6173973" y="3021907"/>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7" name="Rechteck 26">
            <a:extLst>
              <a:ext uri="{FF2B5EF4-FFF2-40B4-BE49-F238E27FC236}">
                <a16:creationId xmlns:a16="http://schemas.microsoft.com/office/drawing/2014/main" id="{DAE1ABE5-D719-42FC-9473-3F26FF00E1F5}"/>
              </a:ext>
            </a:extLst>
          </p:cNvPr>
          <p:cNvSpPr/>
          <p:nvPr/>
        </p:nvSpPr>
        <p:spPr>
          <a:xfrm>
            <a:off x="6173973" y="361633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8" name="Rechteck 27">
            <a:extLst>
              <a:ext uri="{FF2B5EF4-FFF2-40B4-BE49-F238E27FC236}">
                <a16:creationId xmlns:a16="http://schemas.microsoft.com/office/drawing/2014/main" id="{00F64147-F528-4C26-94C7-156770DC0821}"/>
              </a:ext>
            </a:extLst>
          </p:cNvPr>
          <p:cNvSpPr/>
          <p:nvPr/>
        </p:nvSpPr>
        <p:spPr>
          <a:xfrm>
            <a:off x="6173973" y="4210761"/>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9" name="Rechteck 28">
            <a:extLst>
              <a:ext uri="{FF2B5EF4-FFF2-40B4-BE49-F238E27FC236}">
                <a16:creationId xmlns:a16="http://schemas.microsoft.com/office/drawing/2014/main" id="{02064E5D-984E-4C5C-AF04-324B6FCB3A9B}"/>
              </a:ext>
            </a:extLst>
          </p:cNvPr>
          <p:cNvSpPr/>
          <p:nvPr/>
        </p:nvSpPr>
        <p:spPr>
          <a:xfrm>
            <a:off x="6173973" y="4805188"/>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30" name="Rechteck 29">
            <a:extLst>
              <a:ext uri="{FF2B5EF4-FFF2-40B4-BE49-F238E27FC236}">
                <a16:creationId xmlns:a16="http://schemas.microsoft.com/office/drawing/2014/main" id="{EA3E24F6-89D2-4BC1-8C6F-2DC256FACBE7}"/>
              </a:ext>
            </a:extLst>
          </p:cNvPr>
          <p:cNvSpPr/>
          <p:nvPr/>
        </p:nvSpPr>
        <p:spPr>
          <a:xfrm>
            <a:off x="6173973" y="5394366"/>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31" name="Rechteck 30">
            <a:extLst>
              <a:ext uri="{FF2B5EF4-FFF2-40B4-BE49-F238E27FC236}">
                <a16:creationId xmlns:a16="http://schemas.microsoft.com/office/drawing/2014/main" id="{26A91BD4-5FB1-4432-BA55-32EF4C69848D}"/>
              </a:ext>
            </a:extLst>
          </p:cNvPr>
          <p:cNvSpPr/>
          <p:nvPr/>
        </p:nvSpPr>
        <p:spPr>
          <a:xfrm>
            <a:off x="6173973" y="598354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5" name="Textfeld 4">
            <a:extLst>
              <a:ext uri="{FF2B5EF4-FFF2-40B4-BE49-F238E27FC236}">
                <a16:creationId xmlns:a16="http://schemas.microsoft.com/office/drawing/2014/main" id="{4A223C7C-E3C6-440C-A245-227BAB7A8F5B}"/>
              </a:ext>
            </a:extLst>
          </p:cNvPr>
          <p:cNvSpPr txBox="1"/>
          <p:nvPr/>
        </p:nvSpPr>
        <p:spPr>
          <a:xfrm>
            <a:off x="6173973" y="1495861"/>
            <a:ext cx="1335450" cy="307777"/>
          </a:xfrm>
          <a:prstGeom prst="rect">
            <a:avLst/>
          </a:prstGeom>
          <a:noFill/>
        </p:spPr>
        <p:txBody>
          <a:bodyPr wrap="square" rtlCol="0">
            <a:spAutoFit/>
          </a:bodyPr>
          <a:lstStyle/>
          <a:p>
            <a:pPr algn="ctr"/>
            <a:r>
              <a:rPr lang="de-DE" dirty="0"/>
              <a:t>3. Durchlauf</a:t>
            </a:r>
          </a:p>
        </p:txBody>
      </p:sp>
      <p:sp>
        <p:nvSpPr>
          <p:cNvPr id="33" name="Textfeld 32">
            <a:extLst>
              <a:ext uri="{FF2B5EF4-FFF2-40B4-BE49-F238E27FC236}">
                <a16:creationId xmlns:a16="http://schemas.microsoft.com/office/drawing/2014/main" id="{7389E9B5-51E2-42E6-A131-700B10D79569}"/>
              </a:ext>
            </a:extLst>
          </p:cNvPr>
          <p:cNvSpPr txBox="1"/>
          <p:nvPr/>
        </p:nvSpPr>
        <p:spPr>
          <a:xfrm>
            <a:off x="3941844" y="1523787"/>
            <a:ext cx="1335450" cy="307777"/>
          </a:xfrm>
          <a:prstGeom prst="rect">
            <a:avLst/>
          </a:prstGeom>
          <a:noFill/>
        </p:spPr>
        <p:txBody>
          <a:bodyPr wrap="square" rtlCol="0">
            <a:spAutoFit/>
          </a:bodyPr>
          <a:lstStyle/>
          <a:p>
            <a:pPr algn="ctr"/>
            <a:r>
              <a:rPr lang="de-DE" dirty="0"/>
              <a:t>2. Durchlauf</a:t>
            </a:r>
          </a:p>
        </p:txBody>
      </p:sp>
      <p:sp>
        <p:nvSpPr>
          <p:cNvPr id="34" name="Textfeld 33">
            <a:extLst>
              <a:ext uri="{FF2B5EF4-FFF2-40B4-BE49-F238E27FC236}">
                <a16:creationId xmlns:a16="http://schemas.microsoft.com/office/drawing/2014/main" id="{F5EB7A24-805A-4EE3-AB0F-98E3BEE9CE19}"/>
              </a:ext>
            </a:extLst>
          </p:cNvPr>
          <p:cNvSpPr txBox="1"/>
          <p:nvPr/>
        </p:nvSpPr>
        <p:spPr>
          <a:xfrm>
            <a:off x="1709715" y="1523787"/>
            <a:ext cx="1335450" cy="307777"/>
          </a:xfrm>
          <a:prstGeom prst="rect">
            <a:avLst/>
          </a:prstGeom>
          <a:noFill/>
        </p:spPr>
        <p:txBody>
          <a:bodyPr wrap="square" rtlCol="0">
            <a:spAutoFit/>
          </a:bodyPr>
          <a:lstStyle/>
          <a:p>
            <a:pPr algn="ctr"/>
            <a:r>
              <a:rPr lang="de-DE" dirty="0"/>
              <a:t>1. Durchlauf</a:t>
            </a:r>
          </a:p>
        </p:txBody>
      </p:sp>
    </p:spTree>
    <p:extLst>
      <p:ext uri="{BB962C8B-B14F-4D97-AF65-F5344CB8AC3E}">
        <p14:creationId xmlns:p14="http://schemas.microsoft.com/office/powerpoint/2010/main" val="404412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79387" y="179387"/>
            <a:ext cx="6840537" cy="8636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de-DE" sz="2000" b="1" i="0" u="none" strike="noStrike" cap="none" dirty="0">
                <a:solidFill>
                  <a:schemeClr val="lt1"/>
                </a:solidFill>
                <a:latin typeface="Arial"/>
                <a:ea typeface="Arial"/>
                <a:cs typeface="Arial"/>
                <a:sym typeface="Arial"/>
              </a:rPr>
              <a:t>Einfluss der Wechselkosten über die Messzeitpunkte</a:t>
            </a:r>
            <a:endParaRPr sz="2000" b="1" i="0" u="none" strike="noStrike" cap="none" dirty="0">
              <a:solidFill>
                <a:schemeClr val="lt1"/>
              </a:solidFill>
              <a:latin typeface="Arial"/>
              <a:ea typeface="Arial"/>
              <a:cs typeface="Arial"/>
              <a:sym typeface="Arial"/>
            </a:endParaRPr>
          </a:p>
        </p:txBody>
      </p:sp>
      <p:sp>
        <p:nvSpPr>
          <p:cNvPr id="16" name="Rechteck 15">
            <a:extLst>
              <a:ext uri="{FF2B5EF4-FFF2-40B4-BE49-F238E27FC236}">
                <a16:creationId xmlns:a16="http://schemas.microsoft.com/office/drawing/2014/main" id="{E37A580D-6BE2-4881-9B53-8C879557CB6C}"/>
              </a:ext>
            </a:extLst>
          </p:cNvPr>
          <p:cNvSpPr/>
          <p:nvPr/>
        </p:nvSpPr>
        <p:spPr>
          <a:xfrm>
            <a:off x="3941844" y="1833053"/>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17" name="Rechteck 16">
            <a:extLst>
              <a:ext uri="{FF2B5EF4-FFF2-40B4-BE49-F238E27FC236}">
                <a16:creationId xmlns:a16="http://schemas.microsoft.com/office/drawing/2014/main" id="{D0CBAC7F-ED13-40B2-9850-860DFE95ADFF}"/>
              </a:ext>
            </a:extLst>
          </p:cNvPr>
          <p:cNvSpPr/>
          <p:nvPr/>
        </p:nvSpPr>
        <p:spPr>
          <a:xfrm>
            <a:off x="3941844" y="2427480"/>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18" name="Rechteck 17">
            <a:extLst>
              <a:ext uri="{FF2B5EF4-FFF2-40B4-BE49-F238E27FC236}">
                <a16:creationId xmlns:a16="http://schemas.microsoft.com/office/drawing/2014/main" id="{FC3AB526-D32F-462E-8F37-99C2139E95CA}"/>
              </a:ext>
            </a:extLst>
          </p:cNvPr>
          <p:cNvSpPr/>
          <p:nvPr/>
        </p:nvSpPr>
        <p:spPr>
          <a:xfrm>
            <a:off x="3941844" y="3021907"/>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19" name="Rechteck 18">
            <a:extLst>
              <a:ext uri="{FF2B5EF4-FFF2-40B4-BE49-F238E27FC236}">
                <a16:creationId xmlns:a16="http://schemas.microsoft.com/office/drawing/2014/main" id="{1A6D0CD2-52AC-41A0-8867-480354EC0551}"/>
              </a:ext>
            </a:extLst>
          </p:cNvPr>
          <p:cNvSpPr/>
          <p:nvPr/>
        </p:nvSpPr>
        <p:spPr>
          <a:xfrm>
            <a:off x="3941844" y="3616334"/>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24" name="Rechteck 23">
            <a:extLst>
              <a:ext uri="{FF2B5EF4-FFF2-40B4-BE49-F238E27FC236}">
                <a16:creationId xmlns:a16="http://schemas.microsoft.com/office/drawing/2014/main" id="{C2E476F4-E344-4CC1-98DB-FF97731C7CBB}"/>
              </a:ext>
            </a:extLst>
          </p:cNvPr>
          <p:cNvSpPr/>
          <p:nvPr/>
        </p:nvSpPr>
        <p:spPr>
          <a:xfrm>
            <a:off x="6173973" y="1833053"/>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5" name="Rechteck 24">
            <a:extLst>
              <a:ext uri="{FF2B5EF4-FFF2-40B4-BE49-F238E27FC236}">
                <a16:creationId xmlns:a16="http://schemas.microsoft.com/office/drawing/2014/main" id="{6FB38FA6-05DD-4A03-A965-F3E02B157CB3}"/>
              </a:ext>
            </a:extLst>
          </p:cNvPr>
          <p:cNvSpPr/>
          <p:nvPr/>
        </p:nvSpPr>
        <p:spPr>
          <a:xfrm>
            <a:off x="6173973" y="2427480"/>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26" name="Rechteck 25">
            <a:extLst>
              <a:ext uri="{FF2B5EF4-FFF2-40B4-BE49-F238E27FC236}">
                <a16:creationId xmlns:a16="http://schemas.microsoft.com/office/drawing/2014/main" id="{C11FC724-6E6F-4EEA-A19A-3462D5336AC5}"/>
              </a:ext>
            </a:extLst>
          </p:cNvPr>
          <p:cNvSpPr/>
          <p:nvPr/>
        </p:nvSpPr>
        <p:spPr>
          <a:xfrm>
            <a:off x="6173973" y="3021907"/>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7" name="Rechteck 26">
            <a:extLst>
              <a:ext uri="{FF2B5EF4-FFF2-40B4-BE49-F238E27FC236}">
                <a16:creationId xmlns:a16="http://schemas.microsoft.com/office/drawing/2014/main" id="{DAE1ABE5-D719-42FC-9473-3F26FF00E1F5}"/>
              </a:ext>
            </a:extLst>
          </p:cNvPr>
          <p:cNvSpPr/>
          <p:nvPr/>
        </p:nvSpPr>
        <p:spPr>
          <a:xfrm>
            <a:off x="6173973" y="3616334"/>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28" name="Rechteck 27">
            <a:extLst>
              <a:ext uri="{FF2B5EF4-FFF2-40B4-BE49-F238E27FC236}">
                <a16:creationId xmlns:a16="http://schemas.microsoft.com/office/drawing/2014/main" id="{00F64147-F528-4C26-94C7-156770DC0821}"/>
              </a:ext>
            </a:extLst>
          </p:cNvPr>
          <p:cNvSpPr/>
          <p:nvPr/>
        </p:nvSpPr>
        <p:spPr>
          <a:xfrm>
            <a:off x="6173973" y="4210761"/>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9" name="Rechteck 28">
            <a:extLst>
              <a:ext uri="{FF2B5EF4-FFF2-40B4-BE49-F238E27FC236}">
                <a16:creationId xmlns:a16="http://schemas.microsoft.com/office/drawing/2014/main" id="{02064E5D-984E-4C5C-AF04-324B6FCB3A9B}"/>
              </a:ext>
            </a:extLst>
          </p:cNvPr>
          <p:cNvSpPr/>
          <p:nvPr/>
        </p:nvSpPr>
        <p:spPr>
          <a:xfrm>
            <a:off x="6173973" y="4805188"/>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30" name="Rechteck 29">
            <a:extLst>
              <a:ext uri="{FF2B5EF4-FFF2-40B4-BE49-F238E27FC236}">
                <a16:creationId xmlns:a16="http://schemas.microsoft.com/office/drawing/2014/main" id="{EA3E24F6-89D2-4BC1-8C6F-2DC256FACBE7}"/>
              </a:ext>
            </a:extLst>
          </p:cNvPr>
          <p:cNvSpPr/>
          <p:nvPr/>
        </p:nvSpPr>
        <p:spPr>
          <a:xfrm>
            <a:off x="6173973" y="5394366"/>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31" name="Rechteck 30">
            <a:extLst>
              <a:ext uri="{FF2B5EF4-FFF2-40B4-BE49-F238E27FC236}">
                <a16:creationId xmlns:a16="http://schemas.microsoft.com/office/drawing/2014/main" id="{26A91BD4-5FB1-4432-BA55-32EF4C69848D}"/>
              </a:ext>
            </a:extLst>
          </p:cNvPr>
          <p:cNvSpPr/>
          <p:nvPr/>
        </p:nvSpPr>
        <p:spPr>
          <a:xfrm>
            <a:off x="6173973" y="5983544"/>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5" name="Textfeld 4">
            <a:extLst>
              <a:ext uri="{FF2B5EF4-FFF2-40B4-BE49-F238E27FC236}">
                <a16:creationId xmlns:a16="http://schemas.microsoft.com/office/drawing/2014/main" id="{4A223C7C-E3C6-440C-A245-227BAB7A8F5B}"/>
              </a:ext>
            </a:extLst>
          </p:cNvPr>
          <p:cNvSpPr txBox="1"/>
          <p:nvPr/>
        </p:nvSpPr>
        <p:spPr>
          <a:xfrm>
            <a:off x="6173973" y="1495861"/>
            <a:ext cx="1335450" cy="307777"/>
          </a:xfrm>
          <a:prstGeom prst="rect">
            <a:avLst/>
          </a:prstGeom>
          <a:noFill/>
        </p:spPr>
        <p:txBody>
          <a:bodyPr wrap="square" rtlCol="0">
            <a:spAutoFit/>
          </a:bodyPr>
          <a:lstStyle/>
          <a:p>
            <a:pPr algn="ctr"/>
            <a:r>
              <a:rPr lang="de-DE" dirty="0">
                <a:solidFill>
                  <a:schemeClr val="tx1">
                    <a:lumMod val="50000"/>
                    <a:lumOff val="50000"/>
                  </a:schemeClr>
                </a:solidFill>
              </a:rPr>
              <a:t>3. Durchlauf</a:t>
            </a:r>
          </a:p>
        </p:txBody>
      </p:sp>
      <p:sp>
        <p:nvSpPr>
          <p:cNvPr id="33" name="Textfeld 32">
            <a:extLst>
              <a:ext uri="{FF2B5EF4-FFF2-40B4-BE49-F238E27FC236}">
                <a16:creationId xmlns:a16="http://schemas.microsoft.com/office/drawing/2014/main" id="{7389E9B5-51E2-42E6-A131-700B10D79569}"/>
              </a:ext>
            </a:extLst>
          </p:cNvPr>
          <p:cNvSpPr txBox="1"/>
          <p:nvPr/>
        </p:nvSpPr>
        <p:spPr>
          <a:xfrm>
            <a:off x="3941844" y="1523787"/>
            <a:ext cx="1335450" cy="307777"/>
          </a:xfrm>
          <a:prstGeom prst="rect">
            <a:avLst/>
          </a:prstGeom>
          <a:noFill/>
        </p:spPr>
        <p:txBody>
          <a:bodyPr wrap="square" rtlCol="0">
            <a:spAutoFit/>
          </a:bodyPr>
          <a:lstStyle/>
          <a:p>
            <a:pPr algn="ctr"/>
            <a:r>
              <a:rPr lang="de-DE" dirty="0">
                <a:solidFill>
                  <a:schemeClr val="tx1">
                    <a:lumMod val="50000"/>
                    <a:lumOff val="50000"/>
                  </a:schemeClr>
                </a:solidFill>
              </a:rPr>
              <a:t>2. Durchlauf</a:t>
            </a:r>
          </a:p>
        </p:txBody>
      </p:sp>
      <p:sp>
        <p:nvSpPr>
          <p:cNvPr id="34" name="Textfeld 33">
            <a:extLst>
              <a:ext uri="{FF2B5EF4-FFF2-40B4-BE49-F238E27FC236}">
                <a16:creationId xmlns:a16="http://schemas.microsoft.com/office/drawing/2014/main" id="{F5EB7A24-805A-4EE3-AB0F-98E3BEE9CE19}"/>
              </a:ext>
            </a:extLst>
          </p:cNvPr>
          <p:cNvSpPr txBox="1"/>
          <p:nvPr/>
        </p:nvSpPr>
        <p:spPr>
          <a:xfrm>
            <a:off x="1709715" y="1523787"/>
            <a:ext cx="1335450" cy="307777"/>
          </a:xfrm>
          <a:prstGeom prst="rect">
            <a:avLst/>
          </a:prstGeom>
          <a:noFill/>
        </p:spPr>
        <p:txBody>
          <a:bodyPr wrap="square" rtlCol="0">
            <a:spAutoFit/>
          </a:bodyPr>
          <a:lstStyle/>
          <a:p>
            <a:pPr algn="ctr"/>
            <a:r>
              <a:rPr lang="de-DE" dirty="0">
                <a:solidFill>
                  <a:schemeClr val="tx1">
                    <a:lumMod val="50000"/>
                    <a:lumOff val="50000"/>
                  </a:schemeClr>
                </a:solidFill>
              </a:rPr>
              <a:t>1. Durchlauf</a:t>
            </a:r>
          </a:p>
        </p:txBody>
      </p:sp>
      <p:sp>
        <p:nvSpPr>
          <p:cNvPr id="4" name="Rechteck 3">
            <a:extLst>
              <a:ext uri="{FF2B5EF4-FFF2-40B4-BE49-F238E27FC236}">
                <a16:creationId xmlns:a16="http://schemas.microsoft.com/office/drawing/2014/main" id="{C224016E-8466-48DA-91C2-11B92F439307}"/>
              </a:ext>
            </a:extLst>
          </p:cNvPr>
          <p:cNvSpPr/>
          <p:nvPr/>
        </p:nvSpPr>
        <p:spPr>
          <a:xfrm>
            <a:off x="1709715" y="1833053"/>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9" name="Rechteck 8">
            <a:extLst>
              <a:ext uri="{FF2B5EF4-FFF2-40B4-BE49-F238E27FC236}">
                <a16:creationId xmlns:a16="http://schemas.microsoft.com/office/drawing/2014/main" id="{B57FDE97-CFBD-4835-A967-07221B88228D}"/>
              </a:ext>
            </a:extLst>
          </p:cNvPr>
          <p:cNvSpPr/>
          <p:nvPr/>
        </p:nvSpPr>
        <p:spPr>
          <a:xfrm>
            <a:off x="1709715" y="2427480"/>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0" name="Rechteck 9">
            <a:extLst>
              <a:ext uri="{FF2B5EF4-FFF2-40B4-BE49-F238E27FC236}">
                <a16:creationId xmlns:a16="http://schemas.microsoft.com/office/drawing/2014/main" id="{52FD092A-91FD-4B94-9F8F-32A70CD5B211}"/>
              </a:ext>
            </a:extLst>
          </p:cNvPr>
          <p:cNvSpPr/>
          <p:nvPr/>
        </p:nvSpPr>
        <p:spPr>
          <a:xfrm>
            <a:off x="1709715" y="3021907"/>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1" name="Rechteck 10">
            <a:extLst>
              <a:ext uri="{FF2B5EF4-FFF2-40B4-BE49-F238E27FC236}">
                <a16:creationId xmlns:a16="http://schemas.microsoft.com/office/drawing/2014/main" id="{5D202B80-A4FD-4726-98AF-C8658DDFD1DE}"/>
              </a:ext>
            </a:extLst>
          </p:cNvPr>
          <p:cNvSpPr/>
          <p:nvPr/>
        </p:nvSpPr>
        <p:spPr>
          <a:xfrm>
            <a:off x="1709715" y="3616334"/>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cxnSp>
        <p:nvCxnSpPr>
          <p:cNvPr id="14" name="Gerade Verbindung mit Pfeil 13">
            <a:extLst>
              <a:ext uri="{FF2B5EF4-FFF2-40B4-BE49-F238E27FC236}">
                <a16:creationId xmlns:a16="http://schemas.microsoft.com/office/drawing/2014/main" id="{A3A26B9E-7CE1-41E6-B0DA-1F0CCEADEC96}"/>
              </a:ext>
            </a:extLst>
          </p:cNvPr>
          <p:cNvCxnSpPr>
            <a:cxnSpLocks/>
          </p:cNvCxnSpPr>
          <p:nvPr/>
        </p:nvCxnSpPr>
        <p:spPr>
          <a:xfrm>
            <a:off x="4446587" y="2313644"/>
            <a:ext cx="31750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7" name="Gerade Verbindung mit Pfeil 36">
            <a:extLst>
              <a:ext uri="{FF2B5EF4-FFF2-40B4-BE49-F238E27FC236}">
                <a16:creationId xmlns:a16="http://schemas.microsoft.com/office/drawing/2014/main" id="{E206BF90-87F1-4BA5-ABE4-6FDCA6C311BD}"/>
              </a:ext>
            </a:extLst>
          </p:cNvPr>
          <p:cNvCxnSpPr>
            <a:cxnSpLocks/>
          </p:cNvCxnSpPr>
          <p:nvPr/>
        </p:nvCxnSpPr>
        <p:spPr>
          <a:xfrm>
            <a:off x="4446587" y="2908072"/>
            <a:ext cx="31750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8" name="Gerade Verbindung mit Pfeil 37">
            <a:extLst>
              <a:ext uri="{FF2B5EF4-FFF2-40B4-BE49-F238E27FC236}">
                <a16:creationId xmlns:a16="http://schemas.microsoft.com/office/drawing/2014/main" id="{54EFC2BE-53FB-4D81-A240-E4414BBD06F7}"/>
              </a:ext>
            </a:extLst>
          </p:cNvPr>
          <p:cNvCxnSpPr>
            <a:cxnSpLocks/>
          </p:cNvCxnSpPr>
          <p:nvPr/>
        </p:nvCxnSpPr>
        <p:spPr>
          <a:xfrm>
            <a:off x="4446587" y="3502499"/>
            <a:ext cx="31750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9" name="Gerade Verbindung mit Pfeil 38">
            <a:extLst>
              <a:ext uri="{FF2B5EF4-FFF2-40B4-BE49-F238E27FC236}">
                <a16:creationId xmlns:a16="http://schemas.microsoft.com/office/drawing/2014/main" id="{34F9A9EC-FAFC-431E-B389-2761C73BD5DF}"/>
              </a:ext>
            </a:extLst>
          </p:cNvPr>
          <p:cNvCxnSpPr>
            <a:cxnSpLocks/>
          </p:cNvCxnSpPr>
          <p:nvPr/>
        </p:nvCxnSpPr>
        <p:spPr>
          <a:xfrm>
            <a:off x="4446587" y="4096926"/>
            <a:ext cx="31750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 name="Textfeld 1">
            <a:extLst>
              <a:ext uri="{FF2B5EF4-FFF2-40B4-BE49-F238E27FC236}">
                <a16:creationId xmlns:a16="http://schemas.microsoft.com/office/drawing/2014/main" id="{BD04FA4A-1476-4DAB-BCED-D234AA960C2B}"/>
              </a:ext>
            </a:extLst>
          </p:cNvPr>
          <p:cNvSpPr txBox="1"/>
          <p:nvPr/>
        </p:nvSpPr>
        <p:spPr>
          <a:xfrm>
            <a:off x="4459894" y="2053766"/>
            <a:ext cx="301062" cy="305347"/>
          </a:xfrm>
          <a:prstGeom prst="rect">
            <a:avLst/>
          </a:prstGeom>
          <a:noFill/>
        </p:spPr>
        <p:txBody>
          <a:bodyPr wrap="square" rtlCol="0">
            <a:spAutoFit/>
          </a:bodyPr>
          <a:lstStyle/>
          <a:p>
            <a:r>
              <a:rPr lang="el-GR" dirty="0"/>
              <a:t>Δ</a:t>
            </a:r>
            <a:endParaRPr lang="de-DE" dirty="0"/>
          </a:p>
        </p:txBody>
      </p:sp>
      <p:sp>
        <p:nvSpPr>
          <p:cNvPr id="32" name="Textfeld 31">
            <a:extLst>
              <a:ext uri="{FF2B5EF4-FFF2-40B4-BE49-F238E27FC236}">
                <a16:creationId xmlns:a16="http://schemas.microsoft.com/office/drawing/2014/main" id="{A540FB8B-49FF-4699-AE34-7480D7481C92}"/>
              </a:ext>
            </a:extLst>
          </p:cNvPr>
          <p:cNvSpPr txBox="1"/>
          <p:nvPr/>
        </p:nvSpPr>
        <p:spPr>
          <a:xfrm>
            <a:off x="4456067" y="2653008"/>
            <a:ext cx="304892" cy="307777"/>
          </a:xfrm>
          <a:prstGeom prst="rect">
            <a:avLst/>
          </a:prstGeom>
          <a:noFill/>
        </p:spPr>
        <p:txBody>
          <a:bodyPr wrap="square" rtlCol="0">
            <a:spAutoFit/>
          </a:bodyPr>
          <a:lstStyle/>
          <a:p>
            <a:r>
              <a:rPr lang="el-GR" dirty="0"/>
              <a:t>Δ</a:t>
            </a:r>
            <a:endParaRPr lang="de-DE" dirty="0"/>
          </a:p>
        </p:txBody>
      </p:sp>
      <p:sp>
        <p:nvSpPr>
          <p:cNvPr id="35" name="Textfeld 34">
            <a:extLst>
              <a:ext uri="{FF2B5EF4-FFF2-40B4-BE49-F238E27FC236}">
                <a16:creationId xmlns:a16="http://schemas.microsoft.com/office/drawing/2014/main" id="{99EB4EA0-2F37-432A-A4CF-FC71E2C90805}"/>
              </a:ext>
            </a:extLst>
          </p:cNvPr>
          <p:cNvSpPr txBox="1"/>
          <p:nvPr/>
        </p:nvSpPr>
        <p:spPr>
          <a:xfrm>
            <a:off x="4460218" y="3240835"/>
            <a:ext cx="304892" cy="307777"/>
          </a:xfrm>
          <a:prstGeom prst="rect">
            <a:avLst/>
          </a:prstGeom>
          <a:noFill/>
        </p:spPr>
        <p:txBody>
          <a:bodyPr wrap="square" rtlCol="0">
            <a:spAutoFit/>
          </a:bodyPr>
          <a:lstStyle/>
          <a:p>
            <a:r>
              <a:rPr lang="el-GR" dirty="0"/>
              <a:t>Δ</a:t>
            </a:r>
            <a:endParaRPr lang="de-DE" dirty="0"/>
          </a:p>
        </p:txBody>
      </p:sp>
      <p:sp>
        <p:nvSpPr>
          <p:cNvPr id="36" name="Textfeld 35">
            <a:extLst>
              <a:ext uri="{FF2B5EF4-FFF2-40B4-BE49-F238E27FC236}">
                <a16:creationId xmlns:a16="http://schemas.microsoft.com/office/drawing/2014/main" id="{1044392D-5220-42F0-B961-3E1B20A88B1D}"/>
              </a:ext>
            </a:extLst>
          </p:cNvPr>
          <p:cNvSpPr txBox="1"/>
          <p:nvPr/>
        </p:nvSpPr>
        <p:spPr>
          <a:xfrm>
            <a:off x="4458654" y="3847327"/>
            <a:ext cx="304892" cy="307777"/>
          </a:xfrm>
          <a:prstGeom prst="rect">
            <a:avLst/>
          </a:prstGeom>
          <a:noFill/>
        </p:spPr>
        <p:txBody>
          <a:bodyPr wrap="square" rtlCol="0">
            <a:spAutoFit/>
          </a:bodyPr>
          <a:lstStyle/>
          <a:p>
            <a:r>
              <a:rPr lang="el-GR" dirty="0"/>
              <a:t>Δ</a:t>
            </a:r>
            <a:endParaRPr lang="de-DE" dirty="0"/>
          </a:p>
        </p:txBody>
      </p:sp>
      <p:sp>
        <p:nvSpPr>
          <p:cNvPr id="3" name="Textfeld 2">
            <a:extLst>
              <a:ext uri="{FF2B5EF4-FFF2-40B4-BE49-F238E27FC236}">
                <a16:creationId xmlns:a16="http://schemas.microsoft.com/office/drawing/2014/main" id="{A156EB3A-81B4-4C97-AE60-585787B013AA}"/>
              </a:ext>
            </a:extLst>
          </p:cNvPr>
          <p:cNvSpPr txBox="1"/>
          <p:nvPr/>
        </p:nvSpPr>
        <p:spPr>
          <a:xfrm>
            <a:off x="2548123" y="4829577"/>
            <a:ext cx="4092367" cy="646331"/>
          </a:xfrm>
          <a:prstGeom prst="rect">
            <a:avLst/>
          </a:prstGeom>
          <a:noFill/>
        </p:spPr>
        <p:txBody>
          <a:bodyPr wrap="square" rtlCol="0">
            <a:spAutoFit/>
          </a:bodyPr>
          <a:lstStyle/>
          <a:p>
            <a:pPr marL="285750" indent="-285750">
              <a:buFont typeface="Wingdings" panose="05000000000000000000" pitchFamily="2" charset="2"/>
              <a:buChar char="à"/>
            </a:pPr>
            <a:r>
              <a:rPr lang="de-DE" sz="1800" b="0" i="0" u="none" strike="noStrike" cap="none" dirty="0">
                <a:solidFill>
                  <a:srgbClr val="000000"/>
                </a:solidFill>
                <a:latin typeface="Arial"/>
                <a:ea typeface="Arial"/>
                <a:cs typeface="Arial"/>
                <a:sym typeface="Arial"/>
              </a:rPr>
              <a:t>ANOVA mit Messwiederholung</a:t>
            </a:r>
          </a:p>
          <a:p>
            <a:pPr marL="285750" indent="-285750">
              <a:buFont typeface="Wingdings" panose="05000000000000000000" pitchFamily="2" charset="2"/>
              <a:buChar char="à"/>
            </a:pPr>
            <a:r>
              <a:rPr lang="de-DE" sz="1800" dirty="0" err="1"/>
              <a:t>Greenhouse-Geisser</a:t>
            </a:r>
            <a:r>
              <a:rPr lang="de-DE" sz="1800" dirty="0"/>
              <a:t> post-hoc</a:t>
            </a:r>
            <a:endParaRPr lang="de-DE" sz="1800" b="0" i="0" u="none" strike="noStrike" cap="none" dirty="0">
              <a:solidFill>
                <a:srgbClr val="000000"/>
              </a:solidFill>
              <a:latin typeface="Arial"/>
              <a:ea typeface="Arial"/>
              <a:cs typeface="Arial"/>
              <a:sym typeface="Arial"/>
            </a:endParaRPr>
          </a:p>
        </p:txBody>
      </p:sp>
      <p:cxnSp>
        <p:nvCxnSpPr>
          <p:cNvPr id="7" name="Gerade Verbindung mit Pfeil 6">
            <a:extLst>
              <a:ext uri="{FF2B5EF4-FFF2-40B4-BE49-F238E27FC236}">
                <a16:creationId xmlns:a16="http://schemas.microsoft.com/office/drawing/2014/main" id="{F7894C44-4731-47C4-B03D-52EB24FB6874}"/>
              </a:ext>
            </a:extLst>
          </p:cNvPr>
          <p:cNvCxnSpPr>
            <a:cxnSpLocks/>
          </p:cNvCxnSpPr>
          <p:nvPr/>
        </p:nvCxnSpPr>
        <p:spPr>
          <a:xfrm>
            <a:off x="2860733" y="2133600"/>
            <a:ext cx="0" cy="21662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Textfeld 12">
            <a:extLst>
              <a:ext uri="{FF2B5EF4-FFF2-40B4-BE49-F238E27FC236}">
                <a16:creationId xmlns:a16="http://schemas.microsoft.com/office/drawing/2014/main" id="{C11B9566-32EB-4850-B688-850B3CBD8EE7}"/>
              </a:ext>
            </a:extLst>
          </p:cNvPr>
          <p:cNvSpPr txBox="1"/>
          <p:nvPr/>
        </p:nvSpPr>
        <p:spPr>
          <a:xfrm>
            <a:off x="2226805" y="2969761"/>
            <a:ext cx="633507" cy="307777"/>
          </a:xfrm>
          <a:prstGeom prst="rect">
            <a:avLst/>
          </a:prstGeom>
          <a:noFill/>
        </p:spPr>
        <p:txBody>
          <a:bodyPr wrap="none" rtlCol="0">
            <a:spAutoFit/>
          </a:bodyPr>
          <a:lstStyle/>
          <a:p>
            <a:r>
              <a:rPr lang="de-DE" dirty="0"/>
              <a:t>MWH</a:t>
            </a:r>
          </a:p>
        </p:txBody>
      </p:sp>
    </p:spTree>
    <p:extLst>
      <p:ext uri="{BB962C8B-B14F-4D97-AF65-F5344CB8AC3E}">
        <p14:creationId xmlns:p14="http://schemas.microsoft.com/office/powerpoint/2010/main" val="264582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4.16667E-6 -4.81481E-6 L 0.07291 -4.81481E-6 C 0.10573 -4.81481E-6 0.146 0.0095 0.146 0.0176 L 0.146 0.03519 " pathEditMode="relative" rAng="0" ptsTypes="AAAA">
                                      <p:cBhvr>
                                        <p:cTn id="6" dur="2000" fill="hold"/>
                                        <p:tgtEl>
                                          <p:spTgt spid="4"/>
                                        </p:tgtEl>
                                        <p:attrNameLst>
                                          <p:attrName>ppt_x</p:attrName>
                                          <p:attrName>ppt_y</p:attrName>
                                        </p:attrNameLst>
                                      </p:cBhvr>
                                      <p:rCtr x="7292" y="1759"/>
                                    </p:animMotion>
                                  </p:childTnLst>
                                </p:cTn>
                              </p:par>
                              <p:par>
                                <p:cTn id="7" presetID="50" presetClass="path" presetSubtype="0" accel="50000" decel="50000" fill="hold" grpId="0" nodeType="withEffect">
                                  <p:stCondLst>
                                    <p:cond delay="0"/>
                                  </p:stCondLst>
                                  <p:childTnLst>
                                    <p:animMotion origin="layout" path="M 4.16667E-6 1.11111E-6 L 0.07291 1.11111E-6 C 0.10573 1.11111E-6 0.146 0.00949 0.146 0.01759 L 0.146 0.03518 " pathEditMode="relative" rAng="0" ptsTypes="AAAA">
                                      <p:cBhvr>
                                        <p:cTn id="8" dur="2000" fill="hold"/>
                                        <p:tgtEl>
                                          <p:spTgt spid="9"/>
                                        </p:tgtEl>
                                        <p:attrNameLst>
                                          <p:attrName>ppt_x</p:attrName>
                                          <p:attrName>ppt_y</p:attrName>
                                        </p:attrNameLst>
                                      </p:cBhvr>
                                      <p:rCtr x="7292" y="1759"/>
                                    </p:animMotion>
                                  </p:childTnLst>
                                </p:cTn>
                              </p:par>
                              <p:par>
                                <p:cTn id="9" presetID="50" presetClass="path" presetSubtype="0" accel="50000" decel="50000" fill="hold" grpId="0" nodeType="withEffect">
                                  <p:stCondLst>
                                    <p:cond delay="0"/>
                                  </p:stCondLst>
                                  <p:childTnLst>
                                    <p:animMotion origin="layout" path="M 4.16667E-6 -4.44444E-6 L 0.07291 -4.44444E-6 C 0.10573 -4.44444E-6 0.146 0.0095 0.146 0.0176 L 0.146 0.03519 " pathEditMode="relative" rAng="0" ptsTypes="AAAA">
                                      <p:cBhvr>
                                        <p:cTn id="10" dur="2000" fill="hold"/>
                                        <p:tgtEl>
                                          <p:spTgt spid="10"/>
                                        </p:tgtEl>
                                        <p:attrNameLst>
                                          <p:attrName>ppt_x</p:attrName>
                                          <p:attrName>ppt_y</p:attrName>
                                        </p:attrNameLst>
                                      </p:cBhvr>
                                      <p:rCtr x="7292" y="1759"/>
                                    </p:animMotion>
                                  </p:childTnLst>
                                </p:cTn>
                              </p:par>
                              <p:par>
                                <p:cTn id="11" presetID="50" presetClass="path" presetSubtype="0" accel="50000" decel="50000" fill="hold" grpId="0" nodeType="withEffect">
                                  <p:stCondLst>
                                    <p:cond delay="0"/>
                                  </p:stCondLst>
                                  <p:childTnLst>
                                    <p:animMotion origin="layout" path="M 4.16667E-6 1.48148E-6 L 0.07291 1.48148E-6 C 0.10573 1.48148E-6 0.146 0.00949 0.146 0.01759 L 0.146 0.03518 " pathEditMode="relative" rAng="0" ptsTypes="AAAA">
                                      <p:cBhvr>
                                        <p:cTn id="12" dur="2000" fill="hold"/>
                                        <p:tgtEl>
                                          <p:spTgt spid="11"/>
                                        </p:tgtEl>
                                        <p:attrNameLst>
                                          <p:attrName>ppt_x</p:attrName>
                                          <p:attrName>ppt_y</p:attrName>
                                        </p:attrNameLst>
                                      </p:cBhvr>
                                      <p:rCtr x="7292" y="1759"/>
                                    </p:animMotion>
                                  </p:childTnLst>
                                </p:cTn>
                              </p:par>
                            </p:childTnLst>
                          </p:cTn>
                        </p:par>
                        <p:par>
                          <p:cTn id="13" fill="hold">
                            <p:stCondLst>
                              <p:cond delay="2000"/>
                            </p:stCondLst>
                            <p:childTnLst>
                              <p:par>
                                <p:cTn id="14" presetID="50" presetClass="path" presetSubtype="0" accel="50000" decel="50000" fill="hold" grpId="0" nodeType="afterEffect">
                                  <p:stCondLst>
                                    <p:cond delay="0"/>
                                  </p:stCondLst>
                                  <p:childTnLst>
                                    <p:animMotion origin="layout" path="M -2.77778E-7 -2.59259E-6 L -0.07309 -2.59259E-6 C -0.1059 -2.59259E-6 -0.14601 -0.03773 -0.14601 -0.06921 L -0.14601 -0.13819 " pathEditMode="relative" rAng="0" ptsTypes="AAAA">
                                      <p:cBhvr>
                                        <p:cTn id="15" dur="2000" fill="hold"/>
                                        <p:tgtEl>
                                          <p:spTgt spid="28"/>
                                        </p:tgtEl>
                                        <p:attrNameLst>
                                          <p:attrName>ppt_x</p:attrName>
                                          <p:attrName>ppt_y</p:attrName>
                                        </p:attrNameLst>
                                      </p:cBhvr>
                                      <p:rCtr x="-7309" y="-6921"/>
                                    </p:animMotion>
                                  </p:childTnLst>
                                </p:cTn>
                              </p:par>
                              <p:par>
                                <p:cTn id="16" presetID="50" presetClass="path" presetSubtype="0" accel="50000" decel="50000" fill="hold" grpId="0" nodeType="withEffect">
                                  <p:stCondLst>
                                    <p:cond delay="0"/>
                                  </p:stCondLst>
                                  <p:childTnLst>
                                    <p:animMotion origin="layout" path="M -2.77778E-7 2.22222E-6 L -0.07309 2.22222E-6 C -0.1059 2.22222E-6 -0.14601 -0.06111 -0.14601 -0.11204 L -0.14601 -0.22408 " pathEditMode="relative" rAng="0" ptsTypes="AAAA">
                                      <p:cBhvr>
                                        <p:cTn id="17" dur="2000" fill="hold"/>
                                        <p:tgtEl>
                                          <p:spTgt spid="30"/>
                                        </p:tgtEl>
                                        <p:attrNameLst>
                                          <p:attrName>ppt_x</p:attrName>
                                          <p:attrName>ppt_y</p:attrName>
                                        </p:attrNameLst>
                                      </p:cBhvr>
                                      <p:rCtr x="-7309" y="-11204"/>
                                    </p:animMotion>
                                  </p:childTnLst>
                                </p:cTn>
                              </p:par>
                              <p:par>
                                <p:cTn id="18" presetID="50" presetClass="path" presetSubtype="0" accel="50000" decel="50000" fill="hold" grpId="0" nodeType="withEffect">
                                  <p:stCondLst>
                                    <p:cond delay="0"/>
                                  </p:stCondLst>
                                  <p:childTnLst>
                                    <p:animMotion origin="layout" path="M -2.77778E-7 -4.44444E-6 L -0.07309 -4.44444E-6 C -0.1059 -4.44444E-6 -0.14601 -0.01412 -0.14601 -0.02592 L -0.14601 -0.05162 " pathEditMode="relative" rAng="0" ptsTypes="AAAA">
                                      <p:cBhvr>
                                        <p:cTn id="19" dur="2000" fill="hold"/>
                                        <p:tgtEl>
                                          <p:spTgt spid="26"/>
                                        </p:tgtEl>
                                        <p:attrNameLst>
                                          <p:attrName>ppt_x</p:attrName>
                                          <p:attrName>ppt_y</p:attrName>
                                        </p:attrNameLst>
                                      </p:cBhvr>
                                      <p:rCtr x="-7309" y="-2593"/>
                                    </p:animMotion>
                                  </p:childTnLst>
                                </p:cTn>
                              </p:par>
                              <p:par>
                                <p:cTn id="20" presetID="50" presetClass="path" presetSubtype="0" accel="50000" decel="50000" fill="hold" grpId="0" nodeType="withEffect">
                                  <p:stCondLst>
                                    <p:cond delay="0"/>
                                  </p:stCondLst>
                                  <p:childTnLst>
                                    <p:animMotion origin="layout" path="M -2.77778E-7 -4.81481E-6 L -0.07309 -4.81481E-6 C -0.1059 -4.81481E-6 -0.14601 0.0095 -0.14601 0.01737 L -0.14601 0.03496 " pathEditMode="relative" rAng="0" ptsTypes="AAAA">
                                      <p:cBhvr>
                                        <p:cTn id="21" dur="2000" fill="hold"/>
                                        <p:tgtEl>
                                          <p:spTgt spid="24"/>
                                        </p:tgtEl>
                                        <p:attrNameLst>
                                          <p:attrName>ppt_x</p:attrName>
                                          <p:attrName>ppt_y</p:attrName>
                                        </p:attrNameLst>
                                      </p:cBhvr>
                                      <p:rCtr x="-7309" y="1736"/>
                                    </p:animMotion>
                                  </p:childTnLst>
                                </p:cTn>
                              </p:par>
                            </p:childTnLst>
                          </p:cTn>
                        </p:par>
                        <p:par>
                          <p:cTn id="22" fill="hold">
                            <p:stCondLst>
                              <p:cond delay="4000"/>
                            </p:stCondLst>
                            <p:childTnLst>
                              <p:par>
                                <p:cTn id="23" presetID="10" presetClass="exit" presetSubtype="0" fill="hold" grpId="0" nodeType="afterEffect">
                                  <p:stCondLst>
                                    <p:cond delay="0"/>
                                  </p:stCondLst>
                                  <p:childTnLst>
                                    <p:animEffect transition="out" filter="fade">
                                      <p:cBhvr>
                                        <p:cTn id="24" dur="500"/>
                                        <p:tgtEl>
                                          <p:spTgt spid="34"/>
                                        </p:tgtEl>
                                      </p:cBhvr>
                                    </p:animEffect>
                                    <p:set>
                                      <p:cBhvr>
                                        <p:cTn id="25" dur="1" fill="hold">
                                          <p:stCondLst>
                                            <p:cond delay="499"/>
                                          </p:stCondLst>
                                        </p:cTn>
                                        <p:tgtEl>
                                          <p:spTgt spid="34"/>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33"/>
                                        </p:tgtEl>
                                      </p:cBhvr>
                                    </p:animEffect>
                                    <p:set>
                                      <p:cBhvr>
                                        <p:cTn id="28" dur="1" fill="hold">
                                          <p:stCondLst>
                                            <p:cond delay="499"/>
                                          </p:stCondLst>
                                        </p:cTn>
                                        <p:tgtEl>
                                          <p:spTgt spid="33"/>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7"/>
                                        </p:tgtEl>
                                      </p:cBhvr>
                                    </p:animEffect>
                                    <p:set>
                                      <p:cBhvr>
                                        <p:cTn id="34" dur="1" fill="hold">
                                          <p:stCondLst>
                                            <p:cond delay="499"/>
                                          </p:stCondLst>
                                        </p:cTn>
                                        <p:tgtEl>
                                          <p:spTgt spid="17"/>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9"/>
                                        </p:tgtEl>
                                      </p:cBhvr>
                                    </p:animEffect>
                                    <p:set>
                                      <p:cBhvr>
                                        <p:cTn id="40" dur="1" fill="hold">
                                          <p:stCondLst>
                                            <p:cond delay="499"/>
                                          </p:stCondLst>
                                        </p:cTn>
                                        <p:tgtEl>
                                          <p:spTgt spid="19"/>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5"/>
                                        </p:tgtEl>
                                      </p:cBhvr>
                                    </p:animEffect>
                                    <p:set>
                                      <p:cBhvr>
                                        <p:cTn id="43" dur="1" fill="hold">
                                          <p:stCondLst>
                                            <p:cond delay="499"/>
                                          </p:stCondLst>
                                        </p:cTn>
                                        <p:tgtEl>
                                          <p:spTgt spid="25"/>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7"/>
                                        </p:tgtEl>
                                      </p:cBhvr>
                                    </p:animEffect>
                                    <p:set>
                                      <p:cBhvr>
                                        <p:cTn id="46" dur="1" fill="hold">
                                          <p:stCondLst>
                                            <p:cond delay="499"/>
                                          </p:stCondLst>
                                        </p:cTn>
                                        <p:tgtEl>
                                          <p:spTgt spid="27"/>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9"/>
                                        </p:tgtEl>
                                      </p:cBhvr>
                                    </p:animEffect>
                                    <p:set>
                                      <p:cBhvr>
                                        <p:cTn id="49" dur="1" fill="hold">
                                          <p:stCondLst>
                                            <p:cond delay="499"/>
                                          </p:stCondLst>
                                        </p:cTn>
                                        <p:tgtEl>
                                          <p:spTgt spid="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5"/>
                                        </p:tgtEl>
                                      </p:cBhvr>
                                    </p:animEffect>
                                    <p:set>
                                      <p:cBhvr>
                                        <p:cTn id="55" dur="1" fill="hold">
                                          <p:stCondLst>
                                            <p:cond delay="499"/>
                                          </p:stCondLst>
                                        </p:cTn>
                                        <p:tgtEl>
                                          <p:spTgt spid="5"/>
                                        </p:tgtEl>
                                        <p:attrNameLst>
                                          <p:attrName>style.visibility</p:attrName>
                                        </p:attrNameLst>
                                      </p:cBhvr>
                                      <p:to>
                                        <p:strVal val="hidden"/>
                                      </p:to>
                                    </p:set>
                                  </p:childTnLst>
                                </p:cTn>
                              </p:par>
                            </p:childTnLst>
                          </p:cTn>
                        </p:par>
                        <p:par>
                          <p:cTn id="56" fill="hold">
                            <p:stCondLst>
                              <p:cond delay="4500"/>
                            </p:stCondLst>
                            <p:childTnLst>
                              <p:par>
                                <p:cTn id="57" presetID="10" presetClass="entr" presetSubtype="0"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par>
                                <p:cTn id="63" presetID="10"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par>
                                <p:cTn id="66" presetID="10" presetClass="entr" presetSubtype="0" fill="hold"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fade">
                                      <p:cBhvr>
                                        <p:cTn id="9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4" grpId="0" animBg="1"/>
      <p:bldP spid="25" grpId="0" animBg="1"/>
      <p:bldP spid="26" grpId="0" animBg="1"/>
      <p:bldP spid="27" grpId="0" animBg="1"/>
      <p:bldP spid="28" grpId="0" animBg="1"/>
      <p:bldP spid="29" grpId="0" animBg="1"/>
      <p:bldP spid="30" grpId="0" animBg="1"/>
      <p:bldP spid="31" grpId="0" animBg="1"/>
      <p:bldP spid="5" grpId="0"/>
      <p:bldP spid="33" grpId="0"/>
      <p:bldP spid="34" grpId="0"/>
      <p:bldP spid="4" grpId="0" animBg="1"/>
      <p:bldP spid="9" grpId="0" animBg="1"/>
      <p:bldP spid="10" grpId="0" animBg="1"/>
      <p:bldP spid="11" grpId="0" animBg="1"/>
      <p:bldP spid="2" grpId="0"/>
      <p:bldP spid="32" grpId="0"/>
      <p:bldP spid="35" grpId="0"/>
      <p:bldP spid="36" grpId="0"/>
      <p:bldP spid="3" grpId="0"/>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79387" y="179387"/>
            <a:ext cx="6840537" cy="8636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de-DE" dirty="0"/>
              <a:t>Liegen Wechselkosten vor?</a:t>
            </a:r>
            <a:endParaRPr sz="2000" b="1" i="0" u="none" strike="noStrike" cap="none" dirty="0">
              <a:solidFill>
                <a:schemeClr val="lt1"/>
              </a:solidFill>
              <a:latin typeface="Arial"/>
              <a:ea typeface="Arial"/>
              <a:cs typeface="Arial"/>
              <a:sym typeface="Arial"/>
            </a:endParaRPr>
          </a:p>
        </p:txBody>
      </p:sp>
      <p:sp>
        <p:nvSpPr>
          <p:cNvPr id="4" name="Rechteck 3">
            <a:extLst>
              <a:ext uri="{FF2B5EF4-FFF2-40B4-BE49-F238E27FC236}">
                <a16:creationId xmlns:a16="http://schemas.microsoft.com/office/drawing/2014/main" id="{C224016E-8466-48DA-91C2-11B92F439307}"/>
              </a:ext>
            </a:extLst>
          </p:cNvPr>
          <p:cNvSpPr/>
          <p:nvPr/>
        </p:nvSpPr>
        <p:spPr>
          <a:xfrm>
            <a:off x="1709715" y="1833053"/>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9" name="Rechteck 8">
            <a:extLst>
              <a:ext uri="{FF2B5EF4-FFF2-40B4-BE49-F238E27FC236}">
                <a16:creationId xmlns:a16="http://schemas.microsoft.com/office/drawing/2014/main" id="{B57FDE97-CFBD-4835-A967-07221B88228D}"/>
              </a:ext>
            </a:extLst>
          </p:cNvPr>
          <p:cNvSpPr/>
          <p:nvPr/>
        </p:nvSpPr>
        <p:spPr>
          <a:xfrm>
            <a:off x="1709715" y="2427480"/>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0" name="Rechteck 9">
            <a:extLst>
              <a:ext uri="{FF2B5EF4-FFF2-40B4-BE49-F238E27FC236}">
                <a16:creationId xmlns:a16="http://schemas.microsoft.com/office/drawing/2014/main" id="{52FD092A-91FD-4B94-9F8F-32A70CD5B211}"/>
              </a:ext>
            </a:extLst>
          </p:cNvPr>
          <p:cNvSpPr/>
          <p:nvPr/>
        </p:nvSpPr>
        <p:spPr>
          <a:xfrm>
            <a:off x="1709715" y="3021907"/>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1" name="Rechteck 10">
            <a:extLst>
              <a:ext uri="{FF2B5EF4-FFF2-40B4-BE49-F238E27FC236}">
                <a16:creationId xmlns:a16="http://schemas.microsoft.com/office/drawing/2014/main" id="{5D202B80-A4FD-4726-98AF-C8658DDFD1DE}"/>
              </a:ext>
            </a:extLst>
          </p:cNvPr>
          <p:cNvSpPr/>
          <p:nvPr/>
        </p:nvSpPr>
        <p:spPr>
          <a:xfrm>
            <a:off x="1709715" y="3616334"/>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6" name="Rechteck 15">
            <a:extLst>
              <a:ext uri="{FF2B5EF4-FFF2-40B4-BE49-F238E27FC236}">
                <a16:creationId xmlns:a16="http://schemas.microsoft.com/office/drawing/2014/main" id="{E37A580D-6BE2-4881-9B53-8C879557CB6C}"/>
              </a:ext>
            </a:extLst>
          </p:cNvPr>
          <p:cNvSpPr/>
          <p:nvPr/>
        </p:nvSpPr>
        <p:spPr>
          <a:xfrm>
            <a:off x="3941844" y="1833053"/>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7" name="Rechteck 16">
            <a:extLst>
              <a:ext uri="{FF2B5EF4-FFF2-40B4-BE49-F238E27FC236}">
                <a16:creationId xmlns:a16="http://schemas.microsoft.com/office/drawing/2014/main" id="{D0CBAC7F-ED13-40B2-9850-860DFE95ADFF}"/>
              </a:ext>
            </a:extLst>
          </p:cNvPr>
          <p:cNvSpPr/>
          <p:nvPr/>
        </p:nvSpPr>
        <p:spPr>
          <a:xfrm>
            <a:off x="3941844" y="2427480"/>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8" name="Rechteck 17">
            <a:extLst>
              <a:ext uri="{FF2B5EF4-FFF2-40B4-BE49-F238E27FC236}">
                <a16:creationId xmlns:a16="http://schemas.microsoft.com/office/drawing/2014/main" id="{FC3AB526-D32F-462E-8F37-99C2139E95CA}"/>
              </a:ext>
            </a:extLst>
          </p:cNvPr>
          <p:cNvSpPr/>
          <p:nvPr/>
        </p:nvSpPr>
        <p:spPr>
          <a:xfrm>
            <a:off x="3941844" y="3021907"/>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9" name="Rechteck 18">
            <a:extLst>
              <a:ext uri="{FF2B5EF4-FFF2-40B4-BE49-F238E27FC236}">
                <a16:creationId xmlns:a16="http://schemas.microsoft.com/office/drawing/2014/main" id="{1A6D0CD2-52AC-41A0-8867-480354EC0551}"/>
              </a:ext>
            </a:extLst>
          </p:cNvPr>
          <p:cNvSpPr/>
          <p:nvPr/>
        </p:nvSpPr>
        <p:spPr>
          <a:xfrm>
            <a:off x="3941844" y="361633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4" name="Rechteck 23">
            <a:extLst>
              <a:ext uri="{FF2B5EF4-FFF2-40B4-BE49-F238E27FC236}">
                <a16:creationId xmlns:a16="http://schemas.microsoft.com/office/drawing/2014/main" id="{C2E476F4-E344-4CC1-98DB-FF97731C7CBB}"/>
              </a:ext>
            </a:extLst>
          </p:cNvPr>
          <p:cNvSpPr/>
          <p:nvPr/>
        </p:nvSpPr>
        <p:spPr>
          <a:xfrm>
            <a:off x="6173973" y="1833053"/>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5" name="Rechteck 24">
            <a:extLst>
              <a:ext uri="{FF2B5EF4-FFF2-40B4-BE49-F238E27FC236}">
                <a16:creationId xmlns:a16="http://schemas.microsoft.com/office/drawing/2014/main" id="{6FB38FA6-05DD-4A03-A965-F3E02B157CB3}"/>
              </a:ext>
            </a:extLst>
          </p:cNvPr>
          <p:cNvSpPr/>
          <p:nvPr/>
        </p:nvSpPr>
        <p:spPr>
          <a:xfrm>
            <a:off x="6173973" y="2427480"/>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6" name="Rechteck 25">
            <a:extLst>
              <a:ext uri="{FF2B5EF4-FFF2-40B4-BE49-F238E27FC236}">
                <a16:creationId xmlns:a16="http://schemas.microsoft.com/office/drawing/2014/main" id="{C11FC724-6E6F-4EEA-A19A-3462D5336AC5}"/>
              </a:ext>
            </a:extLst>
          </p:cNvPr>
          <p:cNvSpPr/>
          <p:nvPr/>
        </p:nvSpPr>
        <p:spPr>
          <a:xfrm>
            <a:off x="6173973" y="3021907"/>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7" name="Rechteck 26">
            <a:extLst>
              <a:ext uri="{FF2B5EF4-FFF2-40B4-BE49-F238E27FC236}">
                <a16:creationId xmlns:a16="http://schemas.microsoft.com/office/drawing/2014/main" id="{DAE1ABE5-D719-42FC-9473-3F26FF00E1F5}"/>
              </a:ext>
            </a:extLst>
          </p:cNvPr>
          <p:cNvSpPr/>
          <p:nvPr/>
        </p:nvSpPr>
        <p:spPr>
          <a:xfrm>
            <a:off x="6173973" y="361633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8" name="Rechteck 27">
            <a:extLst>
              <a:ext uri="{FF2B5EF4-FFF2-40B4-BE49-F238E27FC236}">
                <a16:creationId xmlns:a16="http://schemas.microsoft.com/office/drawing/2014/main" id="{00F64147-F528-4C26-94C7-156770DC0821}"/>
              </a:ext>
            </a:extLst>
          </p:cNvPr>
          <p:cNvSpPr/>
          <p:nvPr/>
        </p:nvSpPr>
        <p:spPr>
          <a:xfrm>
            <a:off x="6173973" y="4210761"/>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9" name="Rechteck 28">
            <a:extLst>
              <a:ext uri="{FF2B5EF4-FFF2-40B4-BE49-F238E27FC236}">
                <a16:creationId xmlns:a16="http://schemas.microsoft.com/office/drawing/2014/main" id="{02064E5D-984E-4C5C-AF04-324B6FCB3A9B}"/>
              </a:ext>
            </a:extLst>
          </p:cNvPr>
          <p:cNvSpPr/>
          <p:nvPr/>
        </p:nvSpPr>
        <p:spPr>
          <a:xfrm>
            <a:off x="6173973" y="4805188"/>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30" name="Rechteck 29">
            <a:extLst>
              <a:ext uri="{FF2B5EF4-FFF2-40B4-BE49-F238E27FC236}">
                <a16:creationId xmlns:a16="http://schemas.microsoft.com/office/drawing/2014/main" id="{EA3E24F6-89D2-4BC1-8C6F-2DC256FACBE7}"/>
              </a:ext>
            </a:extLst>
          </p:cNvPr>
          <p:cNvSpPr/>
          <p:nvPr/>
        </p:nvSpPr>
        <p:spPr>
          <a:xfrm>
            <a:off x="6173973" y="5394366"/>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31" name="Rechteck 30">
            <a:extLst>
              <a:ext uri="{FF2B5EF4-FFF2-40B4-BE49-F238E27FC236}">
                <a16:creationId xmlns:a16="http://schemas.microsoft.com/office/drawing/2014/main" id="{26A91BD4-5FB1-4432-BA55-32EF4C69848D}"/>
              </a:ext>
            </a:extLst>
          </p:cNvPr>
          <p:cNvSpPr/>
          <p:nvPr/>
        </p:nvSpPr>
        <p:spPr>
          <a:xfrm>
            <a:off x="6173973" y="598354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5" name="Textfeld 4">
            <a:extLst>
              <a:ext uri="{FF2B5EF4-FFF2-40B4-BE49-F238E27FC236}">
                <a16:creationId xmlns:a16="http://schemas.microsoft.com/office/drawing/2014/main" id="{4A223C7C-E3C6-440C-A245-227BAB7A8F5B}"/>
              </a:ext>
            </a:extLst>
          </p:cNvPr>
          <p:cNvSpPr txBox="1"/>
          <p:nvPr/>
        </p:nvSpPr>
        <p:spPr>
          <a:xfrm>
            <a:off x="6173973" y="1495861"/>
            <a:ext cx="1335450" cy="307777"/>
          </a:xfrm>
          <a:prstGeom prst="rect">
            <a:avLst/>
          </a:prstGeom>
          <a:noFill/>
        </p:spPr>
        <p:txBody>
          <a:bodyPr wrap="square" rtlCol="0">
            <a:spAutoFit/>
          </a:bodyPr>
          <a:lstStyle/>
          <a:p>
            <a:pPr algn="ctr"/>
            <a:r>
              <a:rPr lang="de-DE" dirty="0"/>
              <a:t>3. Durchlauf</a:t>
            </a:r>
          </a:p>
        </p:txBody>
      </p:sp>
      <p:sp>
        <p:nvSpPr>
          <p:cNvPr id="33" name="Textfeld 32">
            <a:extLst>
              <a:ext uri="{FF2B5EF4-FFF2-40B4-BE49-F238E27FC236}">
                <a16:creationId xmlns:a16="http://schemas.microsoft.com/office/drawing/2014/main" id="{7389E9B5-51E2-42E6-A131-700B10D79569}"/>
              </a:ext>
            </a:extLst>
          </p:cNvPr>
          <p:cNvSpPr txBox="1"/>
          <p:nvPr/>
        </p:nvSpPr>
        <p:spPr>
          <a:xfrm>
            <a:off x="3941844" y="1523787"/>
            <a:ext cx="1335450" cy="307777"/>
          </a:xfrm>
          <a:prstGeom prst="rect">
            <a:avLst/>
          </a:prstGeom>
          <a:noFill/>
        </p:spPr>
        <p:txBody>
          <a:bodyPr wrap="square" rtlCol="0">
            <a:spAutoFit/>
          </a:bodyPr>
          <a:lstStyle/>
          <a:p>
            <a:pPr algn="ctr"/>
            <a:r>
              <a:rPr lang="de-DE" dirty="0"/>
              <a:t>2. Durchlauf</a:t>
            </a:r>
          </a:p>
        </p:txBody>
      </p:sp>
      <p:sp>
        <p:nvSpPr>
          <p:cNvPr id="34" name="Textfeld 33">
            <a:extLst>
              <a:ext uri="{FF2B5EF4-FFF2-40B4-BE49-F238E27FC236}">
                <a16:creationId xmlns:a16="http://schemas.microsoft.com/office/drawing/2014/main" id="{F5EB7A24-805A-4EE3-AB0F-98E3BEE9CE19}"/>
              </a:ext>
            </a:extLst>
          </p:cNvPr>
          <p:cNvSpPr txBox="1"/>
          <p:nvPr/>
        </p:nvSpPr>
        <p:spPr>
          <a:xfrm>
            <a:off x="1709715" y="1523787"/>
            <a:ext cx="1335450" cy="307777"/>
          </a:xfrm>
          <a:prstGeom prst="rect">
            <a:avLst/>
          </a:prstGeom>
          <a:noFill/>
        </p:spPr>
        <p:txBody>
          <a:bodyPr wrap="square" rtlCol="0">
            <a:spAutoFit/>
          </a:bodyPr>
          <a:lstStyle/>
          <a:p>
            <a:pPr algn="ctr"/>
            <a:r>
              <a:rPr lang="de-DE" dirty="0"/>
              <a:t>1. Durchlauf</a:t>
            </a:r>
          </a:p>
        </p:txBody>
      </p:sp>
      <p:cxnSp>
        <p:nvCxnSpPr>
          <p:cNvPr id="3" name="Gerade Verbindung mit Pfeil 2">
            <a:extLst>
              <a:ext uri="{FF2B5EF4-FFF2-40B4-BE49-F238E27FC236}">
                <a16:creationId xmlns:a16="http://schemas.microsoft.com/office/drawing/2014/main" id="{5CDDA6A3-C6B7-4C0B-B110-D77123BADC1F}"/>
              </a:ext>
            </a:extLst>
          </p:cNvPr>
          <p:cNvCxnSpPr/>
          <p:nvPr/>
        </p:nvCxnSpPr>
        <p:spPr>
          <a:xfrm>
            <a:off x="1447800" y="1831564"/>
            <a:ext cx="0" cy="44930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 name="Textfeld 5">
            <a:extLst>
              <a:ext uri="{FF2B5EF4-FFF2-40B4-BE49-F238E27FC236}">
                <a16:creationId xmlns:a16="http://schemas.microsoft.com/office/drawing/2014/main" id="{54F763E6-A876-4857-9F59-5A870E6B9D89}"/>
              </a:ext>
            </a:extLst>
          </p:cNvPr>
          <p:cNvSpPr txBox="1"/>
          <p:nvPr/>
        </p:nvSpPr>
        <p:spPr>
          <a:xfrm>
            <a:off x="814293" y="3702741"/>
            <a:ext cx="633507" cy="307777"/>
          </a:xfrm>
          <a:prstGeom prst="rect">
            <a:avLst/>
          </a:prstGeom>
          <a:noFill/>
        </p:spPr>
        <p:txBody>
          <a:bodyPr wrap="none" rtlCol="0">
            <a:spAutoFit/>
          </a:bodyPr>
          <a:lstStyle/>
          <a:p>
            <a:r>
              <a:rPr lang="de-DE" dirty="0"/>
              <a:t>MWH</a:t>
            </a:r>
          </a:p>
        </p:txBody>
      </p:sp>
      <p:sp>
        <p:nvSpPr>
          <p:cNvPr id="7" name="Textfeld 6">
            <a:extLst>
              <a:ext uri="{FF2B5EF4-FFF2-40B4-BE49-F238E27FC236}">
                <a16:creationId xmlns:a16="http://schemas.microsoft.com/office/drawing/2014/main" id="{DDF9F41F-9A68-4E8C-AE05-4A51404CCF1B}"/>
              </a:ext>
            </a:extLst>
          </p:cNvPr>
          <p:cNvSpPr txBox="1"/>
          <p:nvPr/>
        </p:nvSpPr>
        <p:spPr>
          <a:xfrm>
            <a:off x="5951033" y="3102576"/>
            <a:ext cx="2490248" cy="1200329"/>
          </a:xfrm>
          <a:prstGeom prst="rect">
            <a:avLst/>
          </a:prstGeom>
          <a:noFill/>
        </p:spPr>
        <p:txBody>
          <a:bodyPr wrap="square" rtlCol="0">
            <a:spAutoFit/>
          </a:bodyPr>
          <a:lstStyle/>
          <a:p>
            <a:pPr marL="285750" indent="-285750">
              <a:buFont typeface="Wingdings" panose="05000000000000000000" pitchFamily="2" charset="2"/>
              <a:buChar char="à"/>
            </a:pPr>
            <a:r>
              <a:rPr lang="de-DE" sz="1800" dirty="0">
                <a:sym typeface="Wingdings" panose="05000000000000000000" pitchFamily="2" charset="2"/>
              </a:rPr>
              <a:t>ANOVA mit Messwiederholung</a:t>
            </a:r>
          </a:p>
          <a:p>
            <a:pPr marL="285750" indent="-285750">
              <a:buFont typeface="Wingdings" panose="05000000000000000000" pitchFamily="2" charset="2"/>
              <a:buChar char="à"/>
            </a:pPr>
            <a:r>
              <a:rPr lang="de-DE" sz="1800" dirty="0" err="1">
                <a:sym typeface="Wingdings" panose="05000000000000000000" pitchFamily="2" charset="2"/>
              </a:rPr>
              <a:t>Greenhous-Geisser</a:t>
            </a:r>
            <a:r>
              <a:rPr lang="de-DE" sz="1800" dirty="0">
                <a:sym typeface="Wingdings" panose="05000000000000000000" pitchFamily="2" charset="2"/>
              </a:rPr>
              <a:t> post-hoc</a:t>
            </a:r>
            <a:endParaRPr lang="de-DE" sz="1800" dirty="0"/>
          </a:p>
        </p:txBody>
      </p:sp>
    </p:spTree>
    <p:extLst>
      <p:ext uri="{BB962C8B-B14F-4D97-AF65-F5344CB8AC3E}">
        <p14:creationId xmlns:p14="http://schemas.microsoft.com/office/powerpoint/2010/main" val="426270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2.77778E-7 -0.00023 L -0.24427 -0.00023 C -0.35382 -0.00023 -0.48802 0.09514 -0.48802 0.17292 L -0.48802 0.34746 " pathEditMode="relative" rAng="0" ptsTypes="AAAA">
                                      <p:cBhvr>
                                        <p:cTn id="6" dur="3000" fill="hold"/>
                                        <p:tgtEl>
                                          <p:spTgt spid="24"/>
                                        </p:tgtEl>
                                        <p:attrNameLst>
                                          <p:attrName>ppt_x</p:attrName>
                                          <p:attrName>ppt_y</p:attrName>
                                        </p:attrNameLst>
                                      </p:cBhvr>
                                      <p:rCtr x="-24410" y="17384"/>
                                    </p:animMotion>
                                  </p:childTnLst>
                                </p:cTn>
                              </p:par>
                              <p:par>
                                <p:cTn id="7" presetID="50" presetClass="path" presetSubtype="0" accel="50000" decel="50000" fill="hold" grpId="0" nodeType="withEffect">
                                  <p:stCondLst>
                                    <p:cond delay="0"/>
                                  </p:stCondLst>
                                  <p:childTnLst>
                                    <p:animMotion origin="layout" path="M -2.77778E-7 0.00024 L -0.24427 0.00024 C -0.35399 0.00024 -0.48802 0.072 -0.48802 0.13079 L -0.48802 0.26274 " pathEditMode="relative" rAng="0" ptsTypes="AAAA">
                                      <p:cBhvr>
                                        <p:cTn id="8" dur="3000" fill="hold"/>
                                        <p:tgtEl>
                                          <p:spTgt spid="26"/>
                                        </p:tgtEl>
                                        <p:attrNameLst>
                                          <p:attrName>ppt_x</p:attrName>
                                          <p:attrName>ppt_y</p:attrName>
                                        </p:attrNameLst>
                                      </p:cBhvr>
                                      <p:rCtr x="-24410" y="13125"/>
                                    </p:animMotion>
                                  </p:childTnLst>
                                </p:cTn>
                              </p:par>
                              <p:par>
                                <p:cTn id="9" presetID="50" presetClass="path" presetSubtype="0" accel="50000" decel="50000" fill="hold" grpId="0" nodeType="withEffect">
                                  <p:stCondLst>
                                    <p:cond delay="0"/>
                                  </p:stCondLst>
                                  <p:childTnLst>
                                    <p:animMotion origin="layout" path="M -2.77778E-7 -0.00046 L -0.24427 -0.00046 C -0.35382 -0.00046 -0.48802 0.04722 -0.48802 0.08635 L -0.48802 0.17361 " pathEditMode="relative" rAng="0" ptsTypes="AAAA">
                                      <p:cBhvr>
                                        <p:cTn id="10" dur="3000" fill="hold"/>
                                        <p:tgtEl>
                                          <p:spTgt spid="28"/>
                                        </p:tgtEl>
                                        <p:attrNameLst>
                                          <p:attrName>ppt_x</p:attrName>
                                          <p:attrName>ppt_y</p:attrName>
                                        </p:attrNameLst>
                                      </p:cBhvr>
                                      <p:rCtr x="-24410" y="8704"/>
                                    </p:animMotion>
                                  </p:childTnLst>
                                </p:cTn>
                              </p:par>
                              <p:par>
                                <p:cTn id="11" presetID="50" presetClass="path" presetSubtype="0" accel="50000" decel="50000" fill="hold" grpId="0" nodeType="withEffect">
                                  <p:stCondLst>
                                    <p:cond delay="0"/>
                                  </p:stCondLst>
                                  <p:childTnLst>
                                    <p:animMotion origin="layout" path="M -2.77778E-7 0.00046 L -0.24427 0.00046 C -0.35365 0.00046 -0.48802 0.0243 -0.48802 0.04375 L -0.48802 0.08796 " pathEditMode="relative" rAng="0" ptsTypes="AAAA">
                                      <p:cBhvr>
                                        <p:cTn id="12" dur="3000" fill="hold"/>
                                        <p:tgtEl>
                                          <p:spTgt spid="30"/>
                                        </p:tgtEl>
                                        <p:attrNameLst>
                                          <p:attrName>ppt_x</p:attrName>
                                          <p:attrName>ppt_y</p:attrName>
                                        </p:attrNameLst>
                                      </p:cBhvr>
                                      <p:rCtr x="-24410" y="4375"/>
                                    </p:animMotion>
                                  </p:childTnLst>
                                </p:cTn>
                              </p:par>
                            </p:childTnLst>
                          </p:cTn>
                        </p:par>
                        <p:par>
                          <p:cTn id="13" fill="hold">
                            <p:stCondLst>
                              <p:cond delay="3000"/>
                            </p:stCondLst>
                            <p:childTnLst>
                              <p:par>
                                <p:cTn id="14" presetID="50" presetClass="path" presetSubtype="0" accel="50000" decel="50000" fill="hold" grpId="0" nodeType="afterEffect">
                                  <p:stCondLst>
                                    <p:cond delay="0"/>
                                  </p:stCondLst>
                                  <p:childTnLst>
                                    <p:animMotion origin="layout" path="M -2.77778E-7 -0.00579 L -0.12205 -0.00579 C -0.17691 -0.00579 -0.24392 -0.00394 -0.24392 -0.00232 L -0.24392 0.00092 " pathEditMode="relative" rAng="0" ptsTypes="AAAA">
                                      <p:cBhvr>
                                        <p:cTn id="15" dur="2500" fill="hold"/>
                                        <p:tgtEl>
                                          <p:spTgt spid="31"/>
                                        </p:tgtEl>
                                        <p:attrNameLst>
                                          <p:attrName>ppt_x</p:attrName>
                                          <p:attrName>ppt_y</p:attrName>
                                        </p:attrNameLst>
                                      </p:cBhvr>
                                      <p:rCtr x="-12205" y="324"/>
                                    </p:animMotion>
                                  </p:childTnLst>
                                </p:cTn>
                              </p:par>
                              <p:par>
                                <p:cTn id="16" presetID="50" presetClass="path" presetSubtype="0" accel="50000" decel="50000" fill="hold" grpId="0" nodeType="withEffect">
                                  <p:stCondLst>
                                    <p:cond delay="0"/>
                                  </p:stCondLst>
                                  <p:childTnLst>
                                    <p:animMotion origin="layout" path="M -2.77778E-7 0.00046 L -0.12205 0.00046 C -0.17691 0.00046 -0.24392 0.02384 -0.24392 0.04305 L -0.24392 0.08634 " pathEditMode="relative" rAng="0" ptsTypes="AAAA">
                                      <p:cBhvr>
                                        <p:cTn id="17" dur="2500" fill="hold"/>
                                        <p:tgtEl>
                                          <p:spTgt spid="29"/>
                                        </p:tgtEl>
                                        <p:attrNameLst>
                                          <p:attrName>ppt_x</p:attrName>
                                          <p:attrName>ppt_y</p:attrName>
                                        </p:attrNameLst>
                                      </p:cBhvr>
                                      <p:rCtr x="-12205" y="4282"/>
                                    </p:animMotion>
                                  </p:childTnLst>
                                </p:cTn>
                              </p:par>
                              <p:par>
                                <p:cTn id="18" presetID="50" presetClass="path" presetSubtype="0" accel="50000" decel="50000" fill="hold" grpId="0" nodeType="withEffect">
                                  <p:stCondLst>
                                    <p:cond delay="0"/>
                                  </p:stCondLst>
                                  <p:childTnLst>
                                    <p:animMotion origin="layout" path="M -2.77778E-7 -0.00023 L -0.12205 -0.00023 C -0.17691 -0.00023 -0.24392 0.04792 -0.24392 0.0868 L -0.24392 0.17454 " pathEditMode="relative" rAng="0" ptsTypes="AAAA">
                                      <p:cBhvr>
                                        <p:cTn id="19" dur="2500" fill="hold"/>
                                        <p:tgtEl>
                                          <p:spTgt spid="27"/>
                                        </p:tgtEl>
                                        <p:attrNameLst>
                                          <p:attrName>ppt_x</p:attrName>
                                          <p:attrName>ppt_y</p:attrName>
                                        </p:attrNameLst>
                                      </p:cBhvr>
                                      <p:rCtr x="-12205" y="8727"/>
                                    </p:animMotion>
                                  </p:childTnLst>
                                </p:cTn>
                              </p:par>
                              <p:par>
                                <p:cTn id="20" presetID="50" presetClass="path" presetSubtype="0" accel="50000" decel="50000" fill="hold" grpId="0" nodeType="withEffect">
                                  <p:stCondLst>
                                    <p:cond delay="0"/>
                                  </p:stCondLst>
                                  <p:childTnLst>
                                    <p:animMotion origin="layout" path="M -0.00017 0.00023 L -0.12222 0.00023 C -0.17708 0.00023 -0.2441 0.07176 -0.2441 0.12986 L -0.2441 0.26042 " pathEditMode="relative" rAng="0" ptsTypes="AAAA">
                                      <p:cBhvr>
                                        <p:cTn id="21" dur="2500" fill="hold"/>
                                        <p:tgtEl>
                                          <p:spTgt spid="25"/>
                                        </p:tgtEl>
                                        <p:attrNameLst>
                                          <p:attrName>ppt_x</p:attrName>
                                          <p:attrName>ppt_y</p:attrName>
                                        </p:attrNameLst>
                                      </p:cBhvr>
                                      <p:rCtr x="-12205" y="13009"/>
                                    </p:animMotion>
                                  </p:childTnLst>
                                </p:cTn>
                              </p:par>
                            </p:childTnLst>
                          </p:cTn>
                        </p:par>
                        <p:par>
                          <p:cTn id="22" fill="hold">
                            <p:stCondLst>
                              <p:cond delay="5500"/>
                            </p:stCondLst>
                            <p:childTnLst>
                              <p:par>
                                <p:cTn id="23" presetID="10" presetClass="exit" presetSubtype="0" fill="hold" grpId="0" nodeType="after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33"/>
                                        </p:tgtEl>
                                      </p:cBhvr>
                                    </p:animEffect>
                                    <p:set>
                                      <p:cBhvr>
                                        <p:cTn id="28" dur="1" fill="hold">
                                          <p:stCondLst>
                                            <p:cond delay="499"/>
                                          </p:stCondLst>
                                        </p:cTn>
                                        <p:tgtEl>
                                          <p:spTgt spid="33"/>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34"/>
                                        </p:tgtEl>
                                      </p:cBhvr>
                                    </p:animEffect>
                                    <p:set>
                                      <p:cBhvr>
                                        <p:cTn id="31" dur="1" fill="hold">
                                          <p:stCondLst>
                                            <p:cond delay="499"/>
                                          </p:stCondLst>
                                        </p:cTn>
                                        <p:tgtEl>
                                          <p:spTgt spid="3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5" grpId="0"/>
      <p:bldP spid="33" grpId="0"/>
      <p:bldP spid="34" grpId="0"/>
      <p:bldP spid="6"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el 14">
            <a:extLst>
              <a:ext uri="{FF2B5EF4-FFF2-40B4-BE49-F238E27FC236}">
                <a16:creationId xmlns:a16="http://schemas.microsoft.com/office/drawing/2014/main" id="{66A47655-86AE-42BC-8EB8-9636E3AA872D}"/>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Ausblick</a:t>
            </a:r>
          </a:p>
        </p:txBody>
      </p:sp>
      <p:sp>
        <p:nvSpPr>
          <p:cNvPr id="14339" name="Inhaltsplatzhalter 2">
            <a:extLst>
              <a:ext uri="{FF2B5EF4-FFF2-40B4-BE49-F238E27FC236}">
                <a16:creationId xmlns:a16="http://schemas.microsoft.com/office/drawing/2014/main" id="{9A5A875B-CF77-4FFC-AED6-4BAE1FF1BCC9}"/>
              </a:ext>
            </a:extLst>
          </p:cNvPr>
          <p:cNvSpPr>
            <a:spLocks noGrp="1"/>
          </p:cNvSpPr>
          <p:nvPr>
            <p:ph idx="1"/>
          </p:nvPr>
        </p:nvSpPr>
        <p:spPr>
          <a:xfrm>
            <a:off x="179388" y="1223963"/>
            <a:ext cx="8783637" cy="5421312"/>
          </a:xfrm>
          <a:solidFill>
            <a:schemeClr val="bg1"/>
          </a:solidFill>
          <a:ln>
            <a:noFill/>
          </a:ln>
        </p:spPr>
        <p:txBody>
          <a:bodyPr/>
          <a:lstStyle/>
          <a:p>
            <a:pPr lvl="2" eaLnBrk="1" hangingPunct="1">
              <a:buClr>
                <a:schemeClr val="bg2"/>
              </a:buClr>
              <a:buFont typeface="Wingdings" panose="05000000000000000000" pitchFamily="2" charset="2"/>
              <a:buChar char="§"/>
              <a:defRPr/>
            </a:pPr>
            <a:r>
              <a:rPr lang="de-DE" sz="2400" dirty="0">
                <a:latin typeface="Arial" charset="0"/>
                <a:cs typeface="Arial" charset="0"/>
              </a:rPr>
              <a:t> Validierungsstudie:</a:t>
            </a:r>
          </a:p>
          <a:p>
            <a:pPr lvl="3" eaLnBrk="1" hangingPunct="1">
              <a:buClr>
                <a:schemeClr val="bg2"/>
              </a:buClr>
              <a:buFont typeface="Wingdings" panose="05000000000000000000" pitchFamily="2" charset="2"/>
              <a:buChar char="Ø"/>
              <a:defRPr/>
            </a:pPr>
            <a:r>
              <a:rPr lang="de-DE" sz="2400" dirty="0">
                <a:latin typeface="Arial" charset="0"/>
                <a:cs typeface="Arial" charset="0"/>
              </a:rPr>
              <a:t>Digit Span</a:t>
            </a:r>
          </a:p>
          <a:p>
            <a:pPr lvl="3" eaLnBrk="1" hangingPunct="1">
              <a:buClr>
                <a:schemeClr val="bg2"/>
              </a:buClr>
              <a:buFont typeface="Wingdings" panose="05000000000000000000" pitchFamily="2" charset="2"/>
              <a:buChar char="Ø"/>
              <a:defRPr/>
            </a:pPr>
            <a:r>
              <a:rPr lang="de-DE" sz="2400" dirty="0">
                <a:latin typeface="Arial" charset="0"/>
                <a:cs typeface="Arial" charset="0"/>
              </a:rPr>
              <a:t>Go/No-Go Task</a:t>
            </a:r>
          </a:p>
          <a:p>
            <a:pPr marL="1371600" lvl="3" indent="0" eaLnBrk="1" hangingPunct="1">
              <a:buFont typeface="Arial" panose="020B0604020202020204" pitchFamily="34" charset="0"/>
              <a:buNone/>
              <a:defRPr/>
            </a:pPr>
            <a:endParaRPr lang="de-DE" sz="2400" dirty="0">
              <a:latin typeface="Arial" charset="0"/>
              <a:cs typeface="Arial" charset="0"/>
            </a:endParaRPr>
          </a:p>
          <a:p>
            <a:pPr lvl="2" eaLnBrk="1" hangingPunct="1">
              <a:buClr>
                <a:schemeClr val="bg2"/>
              </a:buClr>
              <a:defRPr/>
            </a:pPr>
            <a:r>
              <a:rPr lang="de-DE" sz="2400" dirty="0">
                <a:latin typeface="Arial" charset="0"/>
                <a:cs typeface="Arial" charset="0"/>
              </a:rPr>
              <a:t> Außerdem:</a:t>
            </a:r>
          </a:p>
          <a:p>
            <a:pPr lvl="3" eaLnBrk="1" hangingPunct="1">
              <a:buClr>
                <a:schemeClr val="bg2"/>
              </a:buClr>
              <a:buFont typeface="Wingdings" panose="05000000000000000000" pitchFamily="2" charset="2"/>
              <a:buChar char="Ø"/>
              <a:defRPr/>
            </a:pPr>
            <a:r>
              <a:rPr lang="de-DE" sz="2400" dirty="0">
                <a:latin typeface="Arial" charset="0"/>
                <a:cs typeface="Arial" charset="0"/>
              </a:rPr>
              <a:t>Weitere Aufmerksamkeitsformen</a:t>
            </a:r>
          </a:p>
          <a:p>
            <a:pPr lvl="3" eaLnBrk="1" hangingPunct="1">
              <a:buClr>
                <a:schemeClr val="bg2"/>
              </a:buClr>
              <a:buFont typeface="Wingdings" panose="05000000000000000000" pitchFamily="2" charset="2"/>
              <a:buChar char="Ø"/>
              <a:defRPr/>
            </a:pPr>
            <a:r>
              <a:rPr lang="de-DE" sz="2400" dirty="0">
                <a:latin typeface="Arial" charset="0"/>
                <a:cs typeface="Arial" charset="0"/>
              </a:rPr>
              <a:t>Soziodemografische Unterschiede</a:t>
            </a:r>
          </a:p>
          <a:p>
            <a:pPr lvl="3" eaLnBrk="1" hangingPunct="1">
              <a:buClr>
                <a:schemeClr val="bg2"/>
              </a:buClr>
              <a:buFont typeface="Wingdings" panose="05000000000000000000" pitchFamily="2" charset="2"/>
              <a:buChar char="Ø"/>
              <a:defRPr/>
            </a:pPr>
            <a:r>
              <a:rPr lang="de-DE" sz="2400" dirty="0">
                <a:latin typeface="Arial" charset="0"/>
                <a:cs typeface="Arial" charset="0"/>
              </a:rPr>
              <a:t>Verbesserung/Verschlechterung im zeitlichen Verlauf</a:t>
            </a:r>
          </a:p>
        </p:txBody>
      </p:sp>
    </p:spTree>
    <p:extLst>
      <p:ext uri="{BB962C8B-B14F-4D97-AF65-F5344CB8AC3E}">
        <p14:creationId xmlns:p14="http://schemas.microsoft.com/office/powerpoint/2010/main" val="2390768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4C8E564-0E74-44EC-964E-D4BE9951305A}"/>
              </a:ext>
            </a:extLst>
          </p:cNvPr>
          <p:cNvSpPr>
            <a:spLocks noGrp="1"/>
          </p:cNvSpPr>
          <p:nvPr>
            <p:ph type="body" sz="quarter" idx="11"/>
          </p:nvPr>
        </p:nvSpPr>
        <p:spPr/>
        <p:txBody>
          <a:bodyPr/>
          <a:lstStyle/>
          <a:p>
            <a:pPr algn="ctr"/>
            <a:r>
              <a:rPr lang="de-DE" dirty="0"/>
              <a:t>Vielen Dank für Ihre Aufmerksamkeit</a:t>
            </a:r>
          </a:p>
        </p:txBody>
      </p:sp>
    </p:spTree>
    <p:extLst>
      <p:ext uri="{BB962C8B-B14F-4D97-AF65-F5344CB8AC3E}">
        <p14:creationId xmlns:p14="http://schemas.microsoft.com/office/powerpoint/2010/main" val="3769662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el 14">
            <a:extLst>
              <a:ext uri="{FF2B5EF4-FFF2-40B4-BE49-F238E27FC236}">
                <a16:creationId xmlns:a16="http://schemas.microsoft.com/office/drawing/2014/main" id="{246A1BF6-4506-46F3-AEB6-FDC93A764CEE}"/>
              </a:ext>
            </a:extLst>
          </p:cNvPr>
          <p:cNvSpPr>
            <a:spLocks noGrp="1"/>
          </p:cNvSpPr>
          <p:nvPr>
            <p:ph type="title"/>
          </p:nvPr>
        </p:nvSpPr>
        <p:spPr/>
        <p:txBody>
          <a:bodyPr/>
          <a:lstStyle/>
          <a:p>
            <a:r>
              <a:rPr lang="de-DE" altLang="de-DE" dirty="0" err="1">
                <a:latin typeface="Arial" panose="020B0604020202020204" pitchFamily="34" charset="0"/>
                <a:cs typeface="Arial" panose="020B0604020202020204" pitchFamily="34" charset="0"/>
              </a:rPr>
              <a:t>Aufmerksamkeits</a:t>
            </a:r>
            <a:r>
              <a:rPr lang="de-DE" altLang="de-DE" dirty="0">
                <a:latin typeface="Arial" panose="020B0604020202020204" pitchFamily="34" charset="0"/>
                <a:cs typeface="Arial" panose="020B0604020202020204" pitchFamily="34" charset="0"/>
              </a:rPr>
              <a:t>: Wechsel</a:t>
            </a:r>
          </a:p>
        </p:txBody>
      </p:sp>
      <p:sp>
        <p:nvSpPr>
          <p:cNvPr id="21507" name="Inhaltsplatzhalter 2">
            <a:extLst>
              <a:ext uri="{FF2B5EF4-FFF2-40B4-BE49-F238E27FC236}">
                <a16:creationId xmlns:a16="http://schemas.microsoft.com/office/drawing/2014/main" id="{F55A9FC6-61C8-4111-B766-F5895244F8E8}"/>
              </a:ext>
            </a:extLst>
          </p:cNvPr>
          <p:cNvSpPr>
            <a:spLocks noGrp="1"/>
          </p:cNvSpPr>
          <p:nvPr>
            <p:ph idx="1"/>
          </p:nvPr>
        </p:nvSpPr>
        <p:spPr>
          <a:xfrm>
            <a:off x="179388" y="1223963"/>
            <a:ext cx="8783637" cy="5421312"/>
          </a:xfrm>
          <a:solidFill>
            <a:schemeClr val="bg1"/>
          </a:solidFill>
          <a:ln>
            <a:noFill/>
          </a:ln>
        </p:spPr>
        <p:txBody>
          <a:bodyPr/>
          <a:lstStyle/>
          <a:p>
            <a:pPr lvl="2" indent="0" eaLnBrk="1" hangingPunct="1">
              <a:buFont typeface="Lucida Grande" charset="0"/>
              <a:buNone/>
            </a:pPr>
            <a:endParaRPr lang="de-DE" altLang="de-DE" sz="2400" dirty="0">
              <a:latin typeface="Arial" panose="020B0604020202020204" pitchFamily="34" charset="0"/>
              <a:cs typeface="Arial" panose="020B0604020202020204" pitchFamily="34" charset="0"/>
            </a:endParaRPr>
          </a:p>
        </p:txBody>
      </p:sp>
      <p:pic>
        <p:nvPicPr>
          <p:cNvPr id="21508" name="Picture 2" descr="https://lh4.googleusercontent.com/rwhAaeRziJZbJy6OuiuAaPhMgbj4aR2jblFVjb_mlT_5WQIG_9w1Ef5jgha8N6pYnZBonQ9g83jsJsQx8tuIf2ADnedrLYluyoi-LbKZf8giLLSpsxwPfheg0bgpV510dT-_m-ywnXL_fUTL1w">
            <a:extLst>
              <a:ext uri="{FF2B5EF4-FFF2-40B4-BE49-F238E27FC236}">
                <a16:creationId xmlns:a16="http://schemas.microsoft.com/office/drawing/2014/main" id="{415486A7-51A1-46E0-AC83-65DD21F36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350" y="1395413"/>
            <a:ext cx="7097713" cy="507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0455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el 14">
            <a:extLst>
              <a:ext uri="{FF2B5EF4-FFF2-40B4-BE49-F238E27FC236}">
                <a16:creationId xmlns:a16="http://schemas.microsoft.com/office/drawing/2014/main" id="{84A1630F-AC02-4FA3-A3DC-C85D13CA4CC4}"/>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Aufmerksamkeit</a:t>
            </a:r>
          </a:p>
        </p:txBody>
      </p:sp>
      <p:sp>
        <p:nvSpPr>
          <p:cNvPr id="23555" name="Inhaltsplatzhalter 2">
            <a:extLst>
              <a:ext uri="{FF2B5EF4-FFF2-40B4-BE49-F238E27FC236}">
                <a16:creationId xmlns:a16="http://schemas.microsoft.com/office/drawing/2014/main" id="{EFFFE311-70FF-4FFA-B9A5-95861CB636FF}"/>
              </a:ext>
            </a:extLst>
          </p:cNvPr>
          <p:cNvSpPr>
            <a:spLocks noGrp="1"/>
          </p:cNvSpPr>
          <p:nvPr>
            <p:ph idx="1"/>
          </p:nvPr>
        </p:nvSpPr>
        <p:spPr>
          <a:xfrm>
            <a:off x="179388" y="1223963"/>
            <a:ext cx="8783637" cy="5421312"/>
          </a:xfrm>
          <a:solidFill>
            <a:schemeClr val="bg1"/>
          </a:solidFill>
          <a:ln>
            <a:noFill/>
          </a:ln>
        </p:spPr>
        <p:txBody>
          <a:bodyPr/>
          <a:lstStyle/>
          <a:p>
            <a:pPr lvl="2" indent="0" eaLnBrk="1" hangingPunct="1">
              <a:buFont typeface="Lucida Grande" charset="0"/>
              <a:buNone/>
            </a:pPr>
            <a:endParaRPr lang="de-DE" altLang="de-DE" sz="2400" dirty="0">
              <a:latin typeface="Arial" panose="020B0604020202020204" pitchFamily="34" charset="0"/>
              <a:cs typeface="Arial" panose="020B0604020202020204" pitchFamily="34" charset="0"/>
            </a:endParaRPr>
          </a:p>
        </p:txBody>
      </p:sp>
      <p:pic>
        <p:nvPicPr>
          <p:cNvPr id="23556" name="Picture 2" descr="https://lh5.googleusercontent.com/t_EwO8V4qTNe_cwPdqrf7Tl1JAq3dJpHXMwbclLogtPSKBQztV9nNc9z7g-pe-pE62XIN6HkBLGkUoU0ZjWWAE76rvfL20UtZum6y5Ba6xaFj1qPa-x_Kpp4ADDXf4RwFL6dMDVAyps">
            <a:extLst>
              <a:ext uri="{FF2B5EF4-FFF2-40B4-BE49-F238E27FC236}">
                <a16:creationId xmlns:a16="http://schemas.microsoft.com/office/drawing/2014/main" id="{B72A29A7-0063-49B3-AFC3-F64177E98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3" y="1673225"/>
            <a:ext cx="8040687" cy="452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1065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el 14">
            <a:extLst>
              <a:ext uri="{FF2B5EF4-FFF2-40B4-BE49-F238E27FC236}">
                <a16:creationId xmlns:a16="http://schemas.microsoft.com/office/drawing/2014/main" id="{718A8A6F-F3B5-4B7A-BF42-F39DC1951458}"/>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Zielsetzung</a:t>
            </a:r>
          </a:p>
        </p:txBody>
      </p:sp>
      <p:sp>
        <p:nvSpPr>
          <p:cNvPr id="14339" name="Inhaltsplatzhalter 2">
            <a:extLst>
              <a:ext uri="{FF2B5EF4-FFF2-40B4-BE49-F238E27FC236}">
                <a16:creationId xmlns:a16="http://schemas.microsoft.com/office/drawing/2014/main" id="{DC2AED7A-764A-48EB-8F3F-06024AE6CBCE}"/>
              </a:ext>
            </a:extLst>
          </p:cNvPr>
          <p:cNvSpPr>
            <a:spLocks noGrp="1"/>
          </p:cNvSpPr>
          <p:nvPr>
            <p:ph idx="1"/>
          </p:nvPr>
        </p:nvSpPr>
        <p:spPr>
          <a:xfrm>
            <a:off x="179388" y="1223963"/>
            <a:ext cx="8783637" cy="5421312"/>
          </a:xfrm>
          <a:solidFill>
            <a:schemeClr val="bg1"/>
          </a:solidFill>
          <a:ln>
            <a:noFill/>
          </a:ln>
        </p:spPr>
        <p:txBody>
          <a:bodyPr/>
          <a:lstStyle/>
          <a:p>
            <a:pPr lvl="2" eaLnBrk="1" hangingPunct="1">
              <a:buClr>
                <a:schemeClr val="bg2"/>
              </a:buClr>
              <a:defRPr/>
            </a:pPr>
            <a:endParaRPr lang="de-DE" sz="2400" dirty="0">
              <a:latin typeface="Arial" charset="0"/>
              <a:cs typeface="Arial" charset="0"/>
            </a:endParaRPr>
          </a:p>
          <a:p>
            <a:pPr lvl="2" eaLnBrk="1" hangingPunct="1">
              <a:buClr>
                <a:schemeClr val="bg2"/>
              </a:buClr>
              <a:defRPr/>
            </a:pPr>
            <a:r>
              <a:rPr lang="de-DE" sz="2400" dirty="0">
                <a:latin typeface="Arial" charset="0"/>
                <a:cs typeface="Arial" charset="0"/>
              </a:rPr>
              <a:t> Wechsel noch nicht erforscht</a:t>
            </a:r>
          </a:p>
          <a:p>
            <a:pPr lvl="2" eaLnBrk="1" hangingPunct="1">
              <a:buClr>
                <a:schemeClr val="bg2"/>
              </a:buClr>
              <a:defRPr/>
            </a:pPr>
            <a:endParaRPr lang="de-DE" sz="1000" dirty="0">
              <a:latin typeface="Arial" charset="0"/>
              <a:cs typeface="Arial" charset="0"/>
            </a:endParaRPr>
          </a:p>
          <a:p>
            <a:pPr lvl="2" eaLnBrk="1" hangingPunct="1">
              <a:buClr>
                <a:schemeClr val="bg2"/>
              </a:buClr>
              <a:defRPr/>
            </a:pPr>
            <a:r>
              <a:rPr lang="de-DE" sz="2400" dirty="0">
                <a:latin typeface="Arial" charset="0"/>
                <a:cs typeface="Arial" charset="0"/>
              </a:rPr>
              <a:t> Keine empirisch belegten Studien/Testverfahren</a:t>
            </a:r>
          </a:p>
          <a:p>
            <a:pPr lvl="2" indent="0" eaLnBrk="1" hangingPunct="1">
              <a:buFont typeface="Lucida Grande"/>
              <a:buNone/>
              <a:defRPr/>
            </a:pPr>
            <a:endParaRPr lang="de-DE" sz="2400" dirty="0">
              <a:latin typeface="Arial" charset="0"/>
              <a:cs typeface="Arial" charset="0"/>
              <a:sym typeface="Wingdings" panose="05000000000000000000" pitchFamily="2" charset="2"/>
            </a:endParaRPr>
          </a:p>
          <a:p>
            <a:pPr lvl="2" indent="0" eaLnBrk="1" hangingPunct="1">
              <a:buFont typeface="Lucida Grande"/>
              <a:buNone/>
              <a:defRPr/>
            </a:pPr>
            <a:endParaRPr lang="de-DE" sz="2400" dirty="0">
              <a:latin typeface="Arial" charset="0"/>
              <a:cs typeface="Arial" charset="0"/>
              <a:sym typeface="Wingdings" panose="05000000000000000000" pitchFamily="2" charset="2"/>
            </a:endParaRPr>
          </a:p>
          <a:p>
            <a:pPr lvl="2" indent="0" eaLnBrk="1" hangingPunct="1">
              <a:buFont typeface="Lucida Grande"/>
              <a:buNone/>
              <a:defRPr/>
            </a:pPr>
            <a:r>
              <a:rPr lang="de-DE" sz="2400" dirty="0">
                <a:latin typeface="Arial" charset="0"/>
                <a:cs typeface="Arial" charset="0"/>
                <a:sym typeface="Wingdings" panose="05000000000000000000" pitchFamily="2" charset="2"/>
              </a:rPr>
              <a:t>                      </a:t>
            </a:r>
          </a:p>
          <a:p>
            <a:pPr lvl="2" indent="0" eaLnBrk="1" hangingPunct="1">
              <a:buFont typeface="Lucida Grande"/>
              <a:buNone/>
              <a:defRPr/>
            </a:pPr>
            <a:r>
              <a:rPr lang="de-DE" sz="2400" dirty="0">
                <a:latin typeface="Arial" charset="0"/>
                <a:cs typeface="Arial" charset="0"/>
                <a:sym typeface="Wingdings" panose="05000000000000000000" pitchFamily="2" charset="2"/>
              </a:rPr>
              <a:t>                                  </a:t>
            </a:r>
            <a:r>
              <a:rPr lang="de-DE" sz="2400" i="1" dirty="0">
                <a:latin typeface="Arial" charset="0"/>
                <a:cs typeface="Arial" charset="0"/>
                <a:sym typeface="Wingdings" panose="05000000000000000000" pitchFamily="2" charset="2"/>
              </a:rPr>
              <a:t>Entwicklung eines Paradigmas</a:t>
            </a:r>
            <a:endParaRPr lang="de-DE" sz="2400" i="1" dirty="0">
              <a:latin typeface="Arial" charset="0"/>
              <a:cs typeface="Arial" charset="0"/>
            </a:endParaRPr>
          </a:p>
        </p:txBody>
      </p:sp>
      <p:sp>
        <p:nvSpPr>
          <p:cNvPr id="2" name="Pfeil nach rechts 1">
            <a:extLst>
              <a:ext uri="{FF2B5EF4-FFF2-40B4-BE49-F238E27FC236}">
                <a16:creationId xmlns:a16="http://schemas.microsoft.com/office/drawing/2014/main" id="{D69C72A3-3111-4933-8A8B-A71EEC9B1E65}"/>
              </a:ext>
            </a:extLst>
          </p:cNvPr>
          <p:cNvSpPr/>
          <p:nvPr/>
        </p:nvSpPr>
        <p:spPr>
          <a:xfrm>
            <a:off x="711731" y="3750670"/>
            <a:ext cx="2125662" cy="963612"/>
          </a:xfrm>
          <a:prstGeom prst="rightArrow">
            <a:avLst/>
          </a:prstGeom>
          <a:solidFill>
            <a:schemeClr val="accent1">
              <a:lumMod val="9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de-DE"/>
          </a:p>
        </p:txBody>
      </p:sp>
    </p:spTree>
    <p:extLst>
      <p:ext uri="{BB962C8B-B14F-4D97-AF65-F5344CB8AC3E}">
        <p14:creationId xmlns:p14="http://schemas.microsoft.com/office/powerpoint/2010/main" val="2852831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el 14">
            <a:extLst>
              <a:ext uri="{FF2B5EF4-FFF2-40B4-BE49-F238E27FC236}">
                <a16:creationId xmlns:a16="http://schemas.microsoft.com/office/drawing/2014/main" id="{48124628-7A59-4F9C-ADCE-6424C18B8A0F}"/>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Selektive Aufmerksamkeit</a:t>
            </a:r>
          </a:p>
        </p:txBody>
      </p:sp>
      <p:sp>
        <p:nvSpPr>
          <p:cNvPr id="29699" name="Inhaltsplatzhalter 2">
            <a:extLst>
              <a:ext uri="{FF2B5EF4-FFF2-40B4-BE49-F238E27FC236}">
                <a16:creationId xmlns:a16="http://schemas.microsoft.com/office/drawing/2014/main" id="{38F57F31-107B-4844-8D41-2C01A1C47166}"/>
              </a:ext>
            </a:extLst>
          </p:cNvPr>
          <p:cNvSpPr>
            <a:spLocks noGrp="1"/>
          </p:cNvSpPr>
          <p:nvPr>
            <p:ph idx="1"/>
          </p:nvPr>
        </p:nvSpPr>
        <p:spPr>
          <a:xfrm>
            <a:off x="179388" y="1223963"/>
            <a:ext cx="8783637" cy="4957762"/>
          </a:xfrm>
          <a:solidFill>
            <a:schemeClr val="bg1"/>
          </a:solidFill>
          <a:ln>
            <a:noFill/>
          </a:ln>
        </p:spPr>
        <p:txBody>
          <a:bodyPr/>
          <a:lstStyle/>
          <a:p>
            <a:pPr lvl="2" indent="0" eaLnBrk="1" hangingPunct="1">
              <a:buFont typeface="Lucida Grande" charset="0"/>
              <a:buNone/>
            </a:pPr>
            <a:r>
              <a:rPr lang="de-DE" altLang="de-DE" sz="2400">
                <a:latin typeface="Arial" panose="020B0604020202020204" pitchFamily="34" charset="0"/>
                <a:cs typeface="Arial" panose="020B0604020202020204" pitchFamily="34" charset="0"/>
              </a:rPr>
              <a:t> </a:t>
            </a:r>
          </a:p>
        </p:txBody>
      </p:sp>
      <p:pic>
        <p:nvPicPr>
          <p:cNvPr id="29700" name="Picture 6" descr="https://lh5.googleusercontent.com/VvQPpMK50e42Oxq8Muhc_bQWRtNfJcUz9a3e5vtZ8N7whqO2eTJG8xDN6y_kNBTohrcGDN0E0zI7YaNOIYJRRCrcQtUKd_ujdnssWcjxFoa196hjISsOKeNh-aTtaT69zr8GMkhOIfU">
            <a:extLst>
              <a:ext uri="{FF2B5EF4-FFF2-40B4-BE49-F238E27FC236}">
                <a16:creationId xmlns:a16="http://schemas.microsoft.com/office/drawing/2014/main" id="{08E2C267-D5A3-4E7B-A4D3-7FE1B0D28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2725" y="3900488"/>
            <a:ext cx="4818063"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8" descr="https://lh3.googleusercontent.com/Qq5sgJ23zv45hzFWMImXYght6ji0NNUQKFwDfs7q6Ia6FG-Y65YF3wjTU33Nx4MwcEW2FnBeDQ2rlFrsgb4-YS0QJf5tG9iDp9qMis7p25Flx_bREuCRh6sN4Z6tswzcdipEgHNj6EE">
            <a:extLst>
              <a:ext uri="{FF2B5EF4-FFF2-40B4-BE49-F238E27FC236}">
                <a16:creationId xmlns:a16="http://schemas.microsoft.com/office/drawing/2014/main" id="{A55B5DEF-6DB1-42A3-9CFD-48C175ED1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813" y="1343025"/>
            <a:ext cx="5413375"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Textfeld 1">
            <a:extLst>
              <a:ext uri="{FF2B5EF4-FFF2-40B4-BE49-F238E27FC236}">
                <a16:creationId xmlns:a16="http://schemas.microsoft.com/office/drawing/2014/main" id="{1D02D21F-7E71-433D-8180-6E1CD6445117}"/>
              </a:ext>
            </a:extLst>
          </p:cNvPr>
          <p:cNvSpPr txBox="1">
            <a:spLocks noChangeArrowheads="1"/>
          </p:cNvSpPr>
          <p:nvPr/>
        </p:nvSpPr>
        <p:spPr bwMode="auto">
          <a:xfrm>
            <a:off x="179388" y="6302375"/>
            <a:ext cx="8783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algn="just" eaLnBrk="1" hangingPunct="1">
              <a:spcBef>
                <a:spcPct val="0"/>
              </a:spcBef>
              <a:spcAft>
                <a:spcPct val="0"/>
              </a:spcAft>
              <a:buFontTx/>
              <a:buNone/>
            </a:pPr>
            <a:r>
              <a:rPr lang="en-US" altLang="de-DE" sz="1200" b="0">
                <a:solidFill>
                  <a:schemeClr val="tx1"/>
                </a:solidFill>
              </a:rPr>
              <a:t>Veer, I. M., Luyten, H., Mulder, H., van Tuijl, C., &amp; Sleegers, P. J. (2017). Selective attention relates to the development of executive functions in 2, 5-to 3-year-olds: A longitudinal study. </a:t>
            </a:r>
            <a:r>
              <a:rPr lang="en-US" altLang="de-DE" sz="1200" b="0" i="1">
                <a:solidFill>
                  <a:schemeClr val="tx1"/>
                </a:solidFill>
              </a:rPr>
              <a:t>Early childhood research quarterly</a:t>
            </a:r>
            <a:r>
              <a:rPr lang="en-US" altLang="de-DE" sz="1200" b="0">
                <a:solidFill>
                  <a:schemeClr val="tx1"/>
                </a:solidFill>
              </a:rPr>
              <a:t>, </a:t>
            </a:r>
            <a:r>
              <a:rPr lang="en-US" altLang="de-DE" sz="1200" b="0" i="1">
                <a:solidFill>
                  <a:schemeClr val="tx1"/>
                </a:solidFill>
              </a:rPr>
              <a:t>41</a:t>
            </a:r>
            <a:r>
              <a:rPr lang="en-US" altLang="de-DE" sz="1200" b="0">
                <a:solidFill>
                  <a:schemeClr val="tx1"/>
                </a:solidFill>
              </a:rPr>
              <a:t>, 84-94.</a:t>
            </a:r>
          </a:p>
        </p:txBody>
      </p:sp>
    </p:spTree>
    <p:extLst>
      <p:ext uri="{BB962C8B-B14F-4D97-AF65-F5344CB8AC3E}">
        <p14:creationId xmlns:p14="http://schemas.microsoft.com/office/powerpoint/2010/main" val="4059427834"/>
      </p:ext>
    </p:extLst>
  </p:cSld>
  <p:clrMapOvr>
    <a:masterClrMapping/>
  </p:clrMapOvr>
</p:sld>
</file>

<file path=ppt/theme/theme1.xml><?xml version="1.0" encoding="utf-8"?>
<a:theme xmlns:a="http://schemas.openxmlformats.org/drawingml/2006/main" name="4_Office-Design">
  <a:themeElements>
    <a:clrScheme name="UDE">
      <a:dk1>
        <a:srgbClr val="000000"/>
      </a:dk1>
      <a:lt1>
        <a:srgbClr val="FFFFFF"/>
      </a:lt1>
      <a:dk2>
        <a:srgbClr val="004C93"/>
      </a:dk2>
      <a:lt2>
        <a:srgbClr val="EFE4BF"/>
      </a:lt2>
      <a:accent1>
        <a:srgbClr val="DFE4F2"/>
      </a:accent1>
      <a:accent2>
        <a:srgbClr val="3B5988"/>
      </a:accent2>
      <a:accent3>
        <a:srgbClr val="4F75B1"/>
      </a:accent3>
      <a:accent4>
        <a:srgbClr val="758FC3"/>
      </a:accent4>
      <a:accent5>
        <a:srgbClr val="A1B0D2"/>
      </a:accent5>
      <a:accent6>
        <a:srgbClr val="C1CAD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2097</Words>
  <Application>Microsoft Office PowerPoint</Application>
  <PresentationFormat>Bildschirmpräsentation (4:3)</PresentationFormat>
  <Paragraphs>477</Paragraphs>
  <Slides>54</Slides>
  <Notes>31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54</vt:i4>
      </vt:variant>
    </vt:vector>
  </HeadingPairs>
  <TitlesOfParts>
    <vt:vector size="61" baseType="lpstr">
      <vt:lpstr>Arial</vt:lpstr>
      <vt:lpstr>Calibri</vt:lpstr>
      <vt:lpstr>Lucida Grande</vt:lpstr>
      <vt:lpstr>Merriweather Sans</vt:lpstr>
      <vt:lpstr>Wingdings</vt:lpstr>
      <vt:lpstr>ヒラギノ角ゴ Pro W3</vt:lpstr>
      <vt:lpstr>4_Office-Design</vt:lpstr>
      <vt:lpstr>PowerPoint-Präsentation</vt:lpstr>
      <vt:lpstr>PowerPoint-Präsentation</vt:lpstr>
      <vt:lpstr>Aufmerksamkeit</vt:lpstr>
      <vt:lpstr>Selektive Aufmerksamkeit</vt:lpstr>
      <vt:lpstr>Geteilte Aufmerksamkeit</vt:lpstr>
      <vt:lpstr>Aufmerksamkeits: Wechsel</vt:lpstr>
      <vt:lpstr>Aufmerksamkeit</vt:lpstr>
      <vt:lpstr>Zielsetzung</vt:lpstr>
      <vt:lpstr>Selektive Aufmerksamkeit</vt:lpstr>
      <vt:lpstr>Geteilte Aufmerksamkeit</vt:lpstr>
      <vt:lpstr>Selektive und geteilte Aufmerksamkeit</vt:lpstr>
      <vt:lpstr>Selektive und geteilte Aufmerksamkeit</vt:lpstr>
      <vt:lpstr>PowerPoint-Präsentation</vt:lpstr>
      <vt:lpstr>PowerPoint-Präsentation</vt:lpstr>
      <vt:lpstr>Aufbau eines Stimulus</vt:lpstr>
      <vt:lpstr>Stimulus</vt:lpstr>
      <vt:lpstr>Aufbau eines Trials</vt:lpstr>
      <vt:lpstr>Aufbau eines Blocks</vt:lpstr>
      <vt:lpstr>Aufbau eines Durchlaufs</vt:lpstr>
      <vt:lpstr>PowerPoint-Präsentation</vt:lpstr>
      <vt:lpstr>Übersicht Paradigma</vt:lpstr>
      <vt:lpstr>PowerPoint-Präsentation</vt:lpstr>
      <vt:lpstr>Aufbau Stimuli</vt:lpstr>
      <vt:lpstr>Aufbau Stimuli</vt:lpstr>
      <vt:lpstr>Aufbau Stimuli</vt:lpstr>
      <vt:lpstr>Aufbau Stimuli</vt:lpstr>
      <vt:lpstr>Allgemeine Instruktion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Programmierung</vt:lpstr>
      <vt:lpstr>Programmierung</vt:lpstr>
      <vt:lpstr>Programmierung</vt:lpstr>
      <vt:lpstr>Programmierung</vt:lpstr>
      <vt:lpstr>PowerPoint-Präsentation</vt:lpstr>
      <vt:lpstr>Rohdaten</vt:lpstr>
      <vt:lpstr>Bereinigte Daten</vt:lpstr>
      <vt:lpstr>Akkumulierte Daten</vt:lpstr>
      <vt:lpstr>PowerPoint-Präsentation</vt:lpstr>
      <vt:lpstr>Liegen Wechselkosten vor?</vt:lpstr>
      <vt:lpstr>Liegen Wechselkosten vor?</vt:lpstr>
      <vt:lpstr>Gibt es einen Einfluss innerhalb der Durchläufe?</vt:lpstr>
      <vt:lpstr>Einfluss der Wechselkosten über die Messzeitpunkte</vt:lpstr>
      <vt:lpstr>Einfluss der Wechselkosten über die Messzeitpunkte</vt:lpstr>
      <vt:lpstr>Liegen Wechselkosten vor?</vt:lpstr>
      <vt:lpstr>Ausblick</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Kevin</dc:creator>
  <cp:lastModifiedBy>Robin</cp:lastModifiedBy>
  <cp:revision>49</cp:revision>
  <dcterms:modified xsi:type="dcterms:W3CDTF">2018-07-09T12:49:58Z</dcterms:modified>
</cp:coreProperties>
</file>